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31"/>
  </p:notesMasterIdLst>
  <p:handoutMasterIdLst>
    <p:handoutMasterId r:id="rId32"/>
  </p:handoutMasterIdLst>
  <p:sldIdLst>
    <p:sldId id="256" r:id="rId3"/>
    <p:sldId id="290" r:id="rId4"/>
    <p:sldId id="304" r:id="rId5"/>
    <p:sldId id="305" r:id="rId6"/>
    <p:sldId id="259" r:id="rId7"/>
    <p:sldId id="269" r:id="rId8"/>
    <p:sldId id="261" r:id="rId9"/>
    <p:sldId id="262" r:id="rId10"/>
    <p:sldId id="283" r:id="rId11"/>
    <p:sldId id="284" r:id="rId12"/>
    <p:sldId id="266" r:id="rId13"/>
    <p:sldId id="306" r:id="rId14"/>
    <p:sldId id="307" r:id="rId15"/>
    <p:sldId id="308" r:id="rId16"/>
    <p:sldId id="291" r:id="rId17"/>
    <p:sldId id="292" r:id="rId18"/>
    <p:sldId id="293" r:id="rId19"/>
    <p:sldId id="300" r:id="rId20"/>
    <p:sldId id="294" r:id="rId21"/>
    <p:sldId id="295" r:id="rId22"/>
    <p:sldId id="302" r:id="rId23"/>
    <p:sldId id="301" r:id="rId24"/>
    <p:sldId id="303" r:id="rId25"/>
    <p:sldId id="309" r:id="rId26"/>
    <p:sldId id="286" r:id="rId27"/>
    <p:sldId id="299" r:id="rId28"/>
    <p:sldId id="282" r:id="rId29"/>
    <p:sldId id="288" r:id="rId30"/>
  </p:sldIdLst>
  <p:sldSz cx="12192000" cy="6858000"/>
  <p:notesSz cx="6858000" cy="9312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1AE9B49-B377-4B33-8812-70A3C19B4F9F}">
          <p14:sldIdLst>
            <p14:sldId id="256"/>
            <p14:sldId id="290"/>
            <p14:sldId id="304"/>
            <p14:sldId id="305"/>
            <p14:sldId id="259"/>
            <p14:sldId id="269"/>
            <p14:sldId id="261"/>
            <p14:sldId id="262"/>
            <p14:sldId id="283"/>
            <p14:sldId id="284"/>
            <p14:sldId id="266"/>
            <p14:sldId id="306"/>
            <p14:sldId id="307"/>
          </p14:sldIdLst>
        </p14:section>
        <p14:section name="Untitled Section" id="{5C5511A2-011D-41CB-B626-7402AD3A60E1}">
          <p14:sldIdLst>
            <p14:sldId id="308"/>
            <p14:sldId id="291"/>
            <p14:sldId id="292"/>
            <p14:sldId id="293"/>
            <p14:sldId id="300"/>
            <p14:sldId id="294"/>
            <p14:sldId id="295"/>
            <p14:sldId id="302"/>
            <p14:sldId id="301"/>
            <p14:sldId id="303"/>
            <p14:sldId id="309"/>
            <p14:sldId id="286"/>
            <p14:sldId id="299"/>
            <p14:sldId id="282"/>
            <p14:sldId id="288"/>
          </p14:sldIdLst>
        </p14:section>
      </p14:sectionLst>
    </p:ext>
    <p:ext uri="{EFAFB233-063F-42B5-8137-9DF3F51BA10A}">
      <p15:sldGuideLst xmlns:p15="http://schemas.microsoft.com/office/powerpoint/2012/main">
        <p15:guide id="1" orient="horz" pos="213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guide orient="horz" pos="2136"/>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664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1"/>
            <a:ext cx="2971800" cy="466645"/>
          </a:xfrm>
          <a:prstGeom prst="rect">
            <a:avLst/>
          </a:prstGeom>
        </p:spPr>
        <p:txBody>
          <a:bodyPr vert="horz" lIns="91440" tIns="45720" rIns="91440" bIns="45720" rtlCol="0"/>
          <a:lstStyle>
            <a:lvl1pPr algn="r">
              <a:defRPr sz="1200"/>
            </a:lvl1pPr>
          </a:lstStyle>
          <a:p>
            <a:fld id="{4EA21EFA-B349-4172-BE65-C8BF2CFA4930}" type="datetimeFigureOut">
              <a:rPr lang="en-US" smtClean="0"/>
              <a:t>11/4/2021</a:t>
            </a:fld>
            <a:endParaRPr lang="en-US"/>
          </a:p>
        </p:txBody>
      </p:sp>
      <p:sp>
        <p:nvSpPr>
          <p:cNvPr id="4" name="Footer Placeholder 3"/>
          <p:cNvSpPr>
            <a:spLocks noGrp="1"/>
          </p:cNvSpPr>
          <p:nvPr>
            <p:ph type="ftr" sz="quarter" idx="2"/>
          </p:nvPr>
        </p:nvSpPr>
        <p:spPr>
          <a:xfrm>
            <a:off x="0" y="8845630"/>
            <a:ext cx="2971800" cy="46664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5630"/>
            <a:ext cx="2971800" cy="466645"/>
          </a:xfrm>
          <a:prstGeom prst="rect">
            <a:avLst/>
          </a:prstGeom>
        </p:spPr>
        <p:txBody>
          <a:bodyPr vert="horz" lIns="91440" tIns="45720" rIns="91440" bIns="45720" rtlCol="0" anchor="b"/>
          <a:lstStyle>
            <a:lvl1pPr algn="r">
              <a:defRPr sz="1200"/>
            </a:lvl1pPr>
          </a:lstStyle>
          <a:p>
            <a:fld id="{8336EE91-F5B9-4B62-A119-C0DC2E8D55E0}" type="slidenum">
              <a:rPr lang="en-US" smtClean="0"/>
              <a:t>‹#›</a:t>
            </a:fld>
            <a:endParaRPr lang="en-US"/>
          </a:p>
        </p:txBody>
      </p:sp>
    </p:spTree>
    <p:extLst>
      <p:ext uri="{BB962C8B-B14F-4D97-AF65-F5344CB8AC3E}">
        <p14:creationId xmlns:p14="http://schemas.microsoft.com/office/powerpoint/2010/main" val="18176099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672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66728"/>
          </a:xfrm>
          <a:prstGeom prst="rect">
            <a:avLst/>
          </a:prstGeom>
        </p:spPr>
        <p:txBody>
          <a:bodyPr vert="horz" lIns="91440" tIns="45720" rIns="91440" bIns="45720" rtlCol="0"/>
          <a:lstStyle>
            <a:lvl1pPr algn="r">
              <a:defRPr sz="1200"/>
            </a:lvl1pPr>
          </a:lstStyle>
          <a:p>
            <a:fld id="{44331066-0BE4-4377-A7C3-EF15CD94931D}" type="datetimeFigureOut">
              <a:rPr lang="en-US" smtClean="0"/>
              <a:t>11/4/2021</a:t>
            </a:fld>
            <a:endParaRPr lang="en-US"/>
          </a:p>
        </p:txBody>
      </p:sp>
      <p:sp>
        <p:nvSpPr>
          <p:cNvPr id="4" name="Slide Image Placeholder 3"/>
          <p:cNvSpPr>
            <a:spLocks noGrp="1" noRot="1" noChangeAspect="1"/>
          </p:cNvSpPr>
          <p:nvPr>
            <p:ph type="sldImg" idx="2"/>
          </p:nvPr>
        </p:nvSpPr>
        <p:spPr>
          <a:xfrm>
            <a:off x="633413" y="1163638"/>
            <a:ext cx="5591175" cy="31448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1486"/>
            <a:ext cx="5486400" cy="366694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5547"/>
            <a:ext cx="2971800" cy="46672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5547"/>
            <a:ext cx="2971800" cy="466728"/>
          </a:xfrm>
          <a:prstGeom prst="rect">
            <a:avLst/>
          </a:prstGeom>
        </p:spPr>
        <p:txBody>
          <a:bodyPr vert="horz" lIns="91440" tIns="45720" rIns="91440" bIns="45720" rtlCol="0" anchor="b"/>
          <a:lstStyle>
            <a:lvl1pPr algn="r">
              <a:defRPr sz="1200"/>
            </a:lvl1pPr>
          </a:lstStyle>
          <a:p>
            <a:fld id="{BDCA9CA3-28F2-4EA2-BAC2-12870BDAF8E7}" type="slidenum">
              <a:rPr lang="en-US" smtClean="0"/>
              <a:t>‹#›</a:t>
            </a:fld>
            <a:endParaRPr lang="en-US"/>
          </a:p>
        </p:txBody>
      </p:sp>
    </p:spTree>
    <p:extLst>
      <p:ext uri="{BB962C8B-B14F-4D97-AF65-F5344CB8AC3E}">
        <p14:creationId xmlns:p14="http://schemas.microsoft.com/office/powerpoint/2010/main" val="2738755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CA9CA3-28F2-4EA2-BAC2-12870BDAF8E7}" type="slidenum">
              <a:rPr lang="en-US" smtClean="0"/>
              <a:pPr/>
              <a:t>13</a:t>
            </a:fld>
            <a:endParaRPr lang="en-US"/>
          </a:p>
        </p:txBody>
      </p:sp>
    </p:spTree>
    <p:extLst>
      <p:ext uri="{BB962C8B-B14F-4D97-AF65-F5344CB8AC3E}">
        <p14:creationId xmlns:p14="http://schemas.microsoft.com/office/powerpoint/2010/main" val="296164355"/>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5C34830-56D1-4EB9-A4B1-5F970C900139}" type="datetime1">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1C48936C-1FCA-4053-B73F-10F8CBC689D7}" type="slidenum">
              <a:rPr lang="en-US" smtClean="0"/>
              <a:t>‹#›</a:t>
            </a:fld>
            <a:endParaRPr lang="en-US"/>
          </a:p>
        </p:txBody>
      </p:sp>
    </p:spTree>
    <p:extLst>
      <p:ext uri="{BB962C8B-B14F-4D97-AF65-F5344CB8AC3E}">
        <p14:creationId xmlns:p14="http://schemas.microsoft.com/office/powerpoint/2010/main" val="378761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4E2DEE-0749-44FE-BCD4-17B64EFC1568}" type="datetime1">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98762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33299A-1252-4E88-B38E-F41EDCE84375}" type="datetime1">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267375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00A3107A-1F63-42AE-8223-C7777F69B831}" type="datetime1">
              <a:rPr lang="en-US" smtClean="0"/>
              <a:t>11/4/2021</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1C48936C-1FCA-4053-B73F-10F8CBC689D7}" type="slidenum">
              <a:rPr lang="en-US" smtClean="0"/>
              <a:t>‹#›</a:t>
            </a:fld>
            <a:endParaRPr lang="en-US"/>
          </a:p>
        </p:txBody>
      </p:sp>
    </p:spTree>
    <p:extLst>
      <p:ext uri="{BB962C8B-B14F-4D97-AF65-F5344CB8AC3E}">
        <p14:creationId xmlns:p14="http://schemas.microsoft.com/office/powerpoint/2010/main" val="3551017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961045-762D-4663-9441-8C8251CE2349}" type="datetime1">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19902446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54355038-E8AD-4EA3-8B2C-99E5D46EC322}" type="datetime1">
              <a:rPr lang="en-US" smtClean="0"/>
              <a:t>11/4/2021</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1C48936C-1FCA-4053-B73F-10F8CBC689D7}" type="slidenum">
              <a:rPr lang="en-US" smtClean="0"/>
              <a:t>‹#›</a:t>
            </a:fld>
            <a:endParaRPr lang="en-US"/>
          </a:p>
        </p:txBody>
      </p:sp>
    </p:spTree>
    <p:extLst>
      <p:ext uri="{BB962C8B-B14F-4D97-AF65-F5344CB8AC3E}">
        <p14:creationId xmlns:p14="http://schemas.microsoft.com/office/powerpoint/2010/main" val="35682249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8E9A4C8-0071-4B73-A763-16DF2E15EB38}" type="datetime1">
              <a:rPr lang="en-US" smtClean="0"/>
              <a:t>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39711532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7EE00EB-F696-4E7D-8758-34BB8433662F}" type="datetime1">
              <a:rPr lang="en-US" smtClean="0"/>
              <a:t>11/4/2021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2462958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FA73B8A-8BE8-4E19-8B1A-59A36C6BDE9E}" type="datetime1">
              <a:rPr lang="en-US" smtClean="0"/>
              <a:t>11/4/2021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9577357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E10591-62D5-4F22-BF5E-E310907B7853}" type="datetime1">
              <a:rPr lang="en-US" smtClean="0"/>
              <a:t>11/4/2021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40793969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95E1BACE-FAC9-4F1F-8B39-15A7F4E7483E}" type="datetime1">
              <a:rPr lang="en-US" smtClean="0"/>
              <a:t>11/4/2021</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1C48936C-1FCA-4053-B73F-10F8CBC689D7}" type="slidenum">
              <a:rPr lang="en-US" smtClean="0"/>
              <a:t>‹#›</a:t>
            </a:fld>
            <a:endParaRPr lang="en-US"/>
          </a:p>
        </p:txBody>
      </p:sp>
    </p:spTree>
    <p:extLst>
      <p:ext uri="{BB962C8B-B14F-4D97-AF65-F5344CB8AC3E}">
        <p14:creationId xmlns:p14="http://schemas.microsoft.com/office/powerpoint/2010/main" val="1098237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900605B-8F64-4E26-BB15-298741C6C0B0}" type="datetime1">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8480291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AEB4AB-7610-4184-B785-0A84DF5FAF83}" type="datetime1">
              <a:rPr lang="en-US" smtClean="0"/>
              <a:t>11/4/2021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14523017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C24C0CC-276D-4D42-8DC3-29000DBF717C}" type="datetime1">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41026475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7B834C-208B-4CF5-BE49-046A4255D6C5}" type="datetime1">
              <a:rPr lang="en-US" smtClean="0"/>
              <a:t>11/4/2021</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1C48936C-1FCA-4053-B73F-10F8CBC689D7}" type="slidenum">
              <a:rPr lang="en-US" smtClean="0"/>
              <a:t>‹#›</a:t>
            </a:fld>
            <a:endParaRPr lang="en-US"/>
          </a:p>
        </p:txBody>
      </p:sp>
    </p:spTree>
    <p:extLst>
      <p:ext uri="{BB962C8B-B14F-4D97-AF65-F5344CB8AC3E}">
        <p14:creationId xmlns:p14="http://schemas.microsoft.com/office/powerpoint/2010/main" val="2778824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ED516118-BA5D-4642-8346-1DD64329F3CD}" type="datetime1">
              <a:rPr lang="en-US" smtClean="0"/>
              <a:t>11/4/2021</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1C48936C-1FCA-4053-B73F-10F8CBC689D7}" type="slidenum">
              <a:rPr lang="en-US" smtClean="0"/>
              <a:t>‹#›</a:t>
            </a:fld>
            <a:endParaRPr lang="en-US"/>
          </a:p>
        </p:txBody>
      </p:sp>
    </p:spTree>
    <p:extLst>
      <p:ext uri="{BB962C8B-B14F-4D97-AF65-F5344CB8AC3E}">
        <p14:creationId xmlns:p14="http://schemas.microsoft.com/office/powerpoint/2010/main" val="2748353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42D8601-F1A5-435C-BA5C-50C99AE6429C}" type="datetime1">
              <a:rPr lang="en-US" smtClean="0"/>
              <a:t>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3114012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8D791B8-78C8-4199-BA0B-4E9DD703DD6E}" type="datetime1">
              <a:rPr lang="en-US" smtClean="0"/>
              <a:t>11/4/2021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2388099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C00C8E3-B37F-4AAB-967D-481079624FC3}" type="datetime1">
              <a:rPr lang="en-US" smtClean="0"/>
              <a:t>11/4/2021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3028222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8C13F0-746E-41E6-AA2B-84158A74CE07}" type="datetime1">
              <a:rPr lang="en-US" smtClean="0"/>
              <a:t>11/4/2021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1131474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309EF6-97A7-4FA4-B0B5-DFB36A1545C0}" type="datetime1">
              <a:rPr lang="en-US" smtClean="0"/>
              <a:t>11/4/2021</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3501445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BD3AA9-D999-407D-8617-A58ECC2A0DC2}" type="datetime1">
              <a:rPr lang="en-US" smtClean="0"/>
              <a:t>11/4/2021</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1C48936C-1FCA-4053-B73F-10F8CBC689D7}" type="slidenum">
              <a:rPr lang="en-US" smtClean="0"/>
              <a:t>‹#›</a:t>
            </a:fld>
            <a:endParaRPr lang="en-US"/>
          </a:p>
        </p:txBody>
      </p:sp>
    </p:spTree>
    <p:extLst>
      <p:ext uri="{BB962C8B-B14F-4D97-AF65-F5344CB8AC3E}">
        <p14:creationId xmlns:p14="http://schemas.microsoft.com/office/powerpoint/2010/main" val="628598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1AA1CA0A-F5F0-4EE0-B62F-222BEB25CB09}" type="datetime1">
              <a:rPr lang="en-US" smtClean="0"/>
              <a:t>11/4/2021</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n-lt"/>
              </a:defRPr>
            </a:lvl1pPr>
          </a:lstStyle>
          <a:p>
            <a:fld id="{1C48936C-1FCA-4053-B73F-10F8CBC689D7}" type="slidenum">
              <a:rPr lang="en-US" smtClean="0"/>
              <a:t>‹#›</a:t>
            </a:fld>
            <a:endParaRPr lang="en-US"/>
          </a:p>
        </p:txBody>
      </p:sp>
    </p:spTree>
    <p:extLst>
      <p:ext uri="{BB962C8B-B14F-4D97-AF65-F5344CB8AC3E}">
        <p14:creationId xmlns:p14="http://schemas.microsoft.com/office/powerpoint/2010/main" val="90370094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4E9FA8FD-A4EB-44ED-A017-5C45B80B68D5}" type="datetime1">
              <a:rPr lang="en-US" smtClean="0"/>
              <a:t>11/4/2021</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1C48936C-1FCA-4053-B73F-10F8CBC689D7}"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53096988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jp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134101" y="2543915"/>
            <a:ext cx="5315958" cy="2123658"/>
          </a:xfrm>
          <a:prstGeom prst="rect">
            <a:avLst/>
          </a:prstGeom>
        </p:spPr>
        <p:txBody>
          <a:bodyPr wrap="square">
            <a:spAutoFit/>
          </a:bodyPr>
          <a:lstStyle/>
          <a:p>
            <a:pPr algn="ctr"/>
            <a:r>
              <a:rPr lang="en-US" sz="2800" b="1" u="sng" dirty="0" smtClean="0">
                <a:latin typeface="Baskerville Old Face" panose="02020602080505020303" pitchFamily="18" charset="0"/>
                <a:cs typeface="Arial" pitchFamily="34" charset="0"/>
              </a:rPr>
              <a:t>Supervised by</a:t>
            </a:r>
            <a:r>
              <a:rPr lang="en-US" sz="2800" dirty="0" smtClean="0">
                <a:latin typeface="Baskerville Old Face" panose="02020602080505020303" pitchFamily="18" charset="0"/>
                <a:cs typeface="Arial" pitchFamily="34" charset="0"/>
              </a:rPr>
              <a:t>:</a:t>
            </a:r>
          </a:p>
          <a:p>
            <a:pPr algn="ctr">
              <a:lnSpc>
                <a:spcPct val="200000"/>
              </a:lnSpc>
            </a:pPr>
            <a:r>
              <a:rPr lang="en-US" sz="2800" b="1" dirty="0" smtClean="0">
                <a:solidFill>
                  <a:schemeClr val="bg1"/>
                </a:solidFill>
                <a:latin typeface="Baskerville Old Face" panose="02020602080505020303" pitchFamily="18" charset="0"/>
                <a:cs typeface="Times New Roman" panose="02020603050405020304" pitchFamily="18" charset="0"/>
              </a:rPr>
              <a:t>Engr. Abdul </a:t>
            </a:r>
            <a:r>
              <a:rPr lang="en-US" sz="2800" b="1" dirty="0" err="1" smtClean="0">
                <a:solidFill>
                  <a:schemeClr val="bg1"/>
                </a:solidFill>
                <a:latin typeface="Baskerville Old Face" panose="02020602080505020303" pitchFamily="18" charset="0"/>
                <a:cs typeface="Times New Roman" panose="02020603050405020304" pitchFamily="18" charset="0"/>
              </a:rPr>
              <a:t>Gafur</a:t>
            </a:r>
            <a:endParaRPr lang="en-US" sz="2800" b="1" dirty="0" smtClean="0">
              <a:solidFill>
                <a:schemeClr val="bg1"/>
              </a:solidFill>
              <a:latin typeface="Baskerville Old Face" panose="02020602080505020303" pitchFamily="18" charset="0"/>
              <a:cs typeface="Times New Roman" panose="02020603050405020304" pitchFamily="18" charset="0"/>
            </a:endParaRPr>
          </a:p>
          <a:p>
            <a:pPr algn="ctr"/>
            <a:r>
              <a:rPr lang="en-US" sz="2400" dirty="0" smtClean="0">
                <a:solidFill>
                  <a:schemeClr val="bg1"/>
                </a:solidFill>
                <a:latin typeface="Baskerville Old Face" panose="02020602080505020303" pitchFamily="18" charset="0"/>
                <a:cs typeface="Times New Roman" panose="02020603050405020304" pitchFamily="18" charset="0"/>
              </a:rPr>
              <a:t>Associate Professor</a:t>
            </a:r>
          </a:p>
          <a:p>
            <a:pPr algn="ctr"/>
            <a:r>
              <a:rPr lang="en-US" sz="2400" dirty="0" smtClean="0">
                <a:solidFill>
                  <a:schemeClr val="bg1"/>
                </a:solidFill>
                <a:latin typeface="Baskerville Old Face" panose="02020602080505020303" pitchFamily="18" charset="0"/>
                <a:cs typeface="Times New Roman" panose="02020603050405020304" pitchFamily="18" charset="0"/>
              </a:rPr>
              <a:t>Dept. of ETE, IIUC</a:t>
            </a:r>
          </a:p>
        </p:txBody>
      </p:sp>
      <p:sp>
        <p:nvSpPr>
          <p:cNvPr id="6" name="Rectangle 5"/>
          <p:cNvSpPr/>
          <p:nvPr/>
        </p:nvSpPr>
        <p:spPr>
          <a:xfrm>
            <a:off x="1230726" y="2220749"/>
            <a:ext cx="3772186" cy="2769989"/>
          </a:xfrm>
          <a:prstGeom prst="rect">
            <a:avLst/>
          </a:prstGeom>
        </p:spPr>
        <p:txBody>
          <a:bodyPr wrap="none" anchor="ctr">
            <a:spAutoFit/>
          </a:bodyPr>
          <a:lstStyle/>
          <a:p>
            <a:pPr algn="ctr">
              <a:lnSpc>
                <a:spcPct val="200000"/>
              </a:lnSpc>
            </a:pPr>
            <a:r>
              <a:rPr lang="en-US" sz="2800" b="1" u="sng" dirty="0" smtClean="0">
                <a:latin typeface="Baskerville Old Face" panose="02020602080505020303" pitchFamily="18" charset="0"/>
              </a:rPr>
              <a:t>Submitted by</a:t>
            </a:r>
            <a:r>
              <a:rPr lang="en-US" sz="2800" u="sng" dirty="0" smtClean="0">
                <a:latin typeface="Baskerville Old Face" panose="02020602080505020303" pitchFamily="18" charset="0"/>
              </a:rPr>
              <a:t>:</a:t>
            </a:r>
          </a:p>
          <a:p>
            <a:pPr algn="ctr"/>
            <a:r>
              <a:rPr lang="en-US" sz="2800" b="1" dirty="0" err="1" smtClean="0">
                <a:solidFill>
                  <a:schemeClr val="bg1"/>
                </a:solidFill>
                <a:latin typeface="Baskerville Old Face" panose="02020602080505020303" pitchFamily="18" charset="0"/>
                <a:cs typeface="Times New Roman" panose="02020603050405020304" pitchFamily="18" charset="0"/>
              </a:rPr>
              <a:t>Md.Didarul</a:t>
            </a:r>
            <a:r>
              <a:rPr lang="en-US" sz="2800" b="1" dirty="0" smtClean="0">
                <a:solidFill>
                  <a:schemeClr val="bg1"/>
                </a:solidFill>
                <a:latin typeface="Baskerville Old Face" panose="02020602080505020303" pitchFamily="18" charset="0"/>
                <a:cs typeface="Times New Roman" panose="02020603050405020304" pitchFamily="18" charset="0"/>
              </a:rPr>
              <a:t> </a:t>
            </a:r>
            <a:r>
              <a:rPr lang="en-US" sz="2800" b="1" dirty="0" err="1" smtClean="0">
                <a:solidFill>
                  <a:schemeClr val="bg1"/>
                </a:solidFill>
                <a:latin typeface="Baskerville Old Face" panose="02020602080505020303" pitchFamily="18" charset="0"/>
                <a:cs typeface="Times New Roman" panose="02020603050405020304" pitchFamily="18" charset="0"/>
              </a:rPr>
              <a:t>Alam</a:t>
            </a:r>
            <a:r>
              <a:rPr lang="en-US" sz="2800" b="1" dirty="0" smtClean="0">
                <a:solidFill>
                  <a:schemeClr val="bg1"/>
                </a:solidFill>
                <a:latin typeface="Baskerville Old Face" panose="02020602080505020303" pitchFamily="18" charset="0"/>
                <a:cs typeface="Times New Roman" panose="02020603050405020304" pitchFamily="18" charset="0"/>
              </a:rPr>
              <a:t> </a:t>
            </a:r>
            <a:r>
              <a:rPr lang="en-US" sz="2800" b="1" dirty="0" err="1" smtClean="0">
                <a:solidFill>
                  <a:schemeClr val="bg1"/>
                </a:solidFill>
                <a:latin typeface="Baskerville Old Face" panose="02020602080505020303" pitchFamily="18" charset="0"/>
                <a:cs typeface="Times New Roman" panose="02020603050405020304" pitchFamily="18" charset="0"/>
              </a:rPr>
              <a:t>Toshif</a:t>
            </a:r>
            <a:endParaRPr lang="en-US" sz="2800" b="1" dirty="0" smtClean="0">
              <a:solidFill>
                <a:schemeClr val="bg1"/>
              </a:solidFill>
              <a:latin typeface="Baskerville Old Face" panose="02020602080505020303" pitchFamily="18" charset="0"/>
              <a:cs typeface="Times New Roman" panose="02020603050405020304" pitchFamily="18" charset="0"/>
            </a:endParaRPr>
          </a:p>
          <a:p>
            <a:pPr algn="ctr"/>
            <a:r>
              <a:rPr lang="en-US" sz="2400" dirty="0" smtClean="0">
                <a:solidFill>
                  <a:schemeClr val="bg1"/>
                </a:solidFill>
                <a:latin typeface="Baskerville Old Face" panose="02020602080505020303" pitchFamily="18" charset="0"/>
                <a:cs typeface="Times New Roman" panose="02020603050405020304" pitchFamily="18" charset="0"/>
              </a:rPr>
              <a:t>Metric ID : T-163023</a:t>
            </a:r>
          </a:p>
          <a:p>
            <a:pPr algn="ctr">
              <a:lnSpc>
                <a:spcPct val="150000"/>
              </a:lnSpc>
            </a:pPr>
            <a:r>
              <a:rPr lang="en-US" sz="2800" b="1" dirty="0" err="1" smtClean="0">
                <a:solidFill>
                  <a:schemeClr val="bg1"/>
                </a:solidFill>
                <a:latin typeface="Baskerville Old Face" panose="02020602080505020303" pitchFamily="18" charset="0"/>
                <a:cs typeface="Times New Roman" panose="02020603050405020304" pitchFamily="18" charset="0"/>
              </a:rPr>
              <a:t>Mahmudul</a:t>
            </a:r>
            <a:r>
              <a:rPr lang="en-US" sz="2800" b="1" dirty="0" smtClean="0">
                <a:solidFill>
                  <a:schemeClr val="bg1"/>
                </a:solidFill>
                <a:latin typeface="Baskerville Old Face" panose="02020602080505020303" pitchFamily="18" charset="0"/>
                <a:cs typeface="Times New Roman" panose="02020603050405020304" pitchFamily="18" charset="0"/>
              </a:rPr>
              <a:t> </a:t>
            </a:r>
            <a:r>
              <a:rPr lang="en-US" sz="2800" b="1" dirty="0" err="1" smtClean="0">
                <a:solidFill>
                  <a:schemeClr val="bg1"/>
                </a:solidFill>
                <a:latin typeface="Baskerville Old Face" panose="02020602080505020303" pitchFamily="18" charset="0"/>
                <a:cs typeface="Times New Roman" panose="02020603050405020304" pitchFamily="18" charset="0"/>
              </a:rPr>
              <a:t>Hasan</a:t>
            </a:r>
            <a:endParaRPr lang="en-US" sz="2400" b="1" dirty="0" smtClean="0">
              <a:solidFill>
                <a:schemeClr val="bg1"/>
              </a:solidFill>
              <a:latin typeface="Baskerville Old Face" panose="02020602080505020303" pitchFamily="18" charset="0"/>
              <a:cs typeface="Times New Roman" panose="02020603050405020304" pitchFamily="18" charset="0"/>
            </a:endParaRPr>
          </a:p>
          <a:p>
            <a:pPr algn="ctr"/>
            <a:r>
              <a:rPr lang="en-US" sz="2400" dirty="0" smtClean="0">
                <a:solidFill>
                  <a:schemeClr val="bg1"/>
                </a:solidFill>
                <a:latin typeface="Baskerville Old Face" panose="02020602080505020303" pitchFamily="18" charset="0"/>
                <a:cs typeface="Times New Roman" panose="02020603050405020304" pitchFamily="18" charset="0"/>
              </a:rPr>
              <a:t>Metric ID : T-163009</a:t>
            </a:r>
          </a:p>
        </p:txBody>
      </p:sp>
      <p:sp>
        <p:nvSpPr>
          <p:cNvPr id="8" name="Rectangle 7"/>
          <p:cNvSpPr/>
          <p:nvPr/>
        </p:nvSpPr>
        <p:spPr>
          <a:xfrm>
            <a:off x="5090691" y="1620144"/>
            <a:ext cx="184731" cy="553357"/>
          </a:xfrm>
          <a:prstGeom prst="rect">
            <a:avLst/>
          </a:prstGeom>
        </p:spPr>
        <p:txBody>
          <a:bodyPr wrap="none">
            <a:spAutoFit/>
          </a:bodyPr>
          <a:lstStyle/>
          <a:p>
            <a:pPr algn="ctr">
              <a:lnSpc>
                <a:spcPct val="107000"/>
              </a:lnSpc>
              <a:spcAft>
                <a:spcPts val="800"/>
              </a:spcAft>
            </a:pPr>
            <a:endParaRPr lang="en-US" sz="2800" dirty="0">
              <a:effectLst/>
              <a:latin typeface="Baskerville Old Face" panose="02020602080505020303" pitchFamily="18" charset="0"/>
              <a:ea typeface="Calibri" panose="020F0502020204030204" pitchFamily="34" charset="0"/>
              <a:cs typeface="Times New Roman" panose="02020603050405020304" pitchFamily="18" charset="0"/>
            </a:endParaRPr>
          </a:p>
        </p:txBody>
      </p:sp>
      <p:sp>
        <p:nvSpPr>
          <p:cNvPr id="9" name="TextBox 8"/>
          <p:cNvSpPr txBox="1"/>
          <p:nvPr/>
        </p:nvSpPr>
        <p:spPr>
          <a:xfrm>
            <a:off x="463826" y="760949"/>
            <a:ext cx="11264348" cy="1323439"/>
          </a:xfrm>
          <a:prstGeom prst="rect">
            <a:avLst/>
          </a:prstGeom>
          <a:pattFill prst="pct5">
            <a:fgClr>
              <a:schemeClr val="accent1"/>
            </a:fgClr>
            <a:bgClr>
              <a:schemeClr val="bg1"/>
            </a:bgClr>
          </a:pattFill>
        </p:spPr>
        <p:txBody>
          <a:bodyPr wrap="square" rtlCol="0">
            <a:spAutoFit/>
          </a:bodyPr>
          <a:lstStyle/>
          <a:p>
            <a:pPr algn="ctr"/>
            <a:r>
              <a:rPr lang="en-US" sz="4000" b="1" dirty="0">
                <a:latin typeface="Rockwell" panose="02060603020205020403" pitchFamily="18" charset="0"/>
              </a:rPr>
              <a:t>Design and Implementation of an </a:t>
            </a:r>
            <a:r>
              <a:rPr lang="en-US" sz="4000" b="1" dirty="0" err="1">
                <a:latin typeface="Rockwell" panose="02060603020205020403" pitchFamily="18" charset="0"/>
              </a:rPr>
              <a:t>IoT</a:t>
            </a:r>
            <a:r>
              <a:rPr lang="en-US" sz="4000" b="1" dirty="0">
                <a:latin typeface="Rockwell" panose="02060603020205020403" pitchFamily="18" charset="0"/>
              </a:rPr>
              <a:t> B</a:t>
            </a:r>
            <a:r>
              <a:rPr lang="en-US" sz="4000" b="1" dirty="0" smtClean="0">
                <a:latin typeface="Rockwell" panose="02060603020205020403" pitchFamily="18" charset="0"/>
              </a:rPr>
              <a:t>ased Indoor </a:t>
            </a:r>
            <a:r>
              <a:rPr lang="en-US" sz="4000" b="1" dirty="0">
                <a:latin typeface="Rockwell" panose="02060603020205020403" pitchFamily="18" charset="0"/>
              </a:rPr>
              <a:t>A</a:t>
            </a:r>
            <a:r>
              <a:rPr lang="en-US" sz="4000" b="1" dirty="0" smtClean="0">
                <a:latin typeface="Rockwell" panose="02060603020205020403" pitchFamily="18" charset="0"/>
              </a:rPr>
              <a:t>ir </a:t>
            </a:r>
            <a:r>
              <a:rPr lang="en-US" sz="4000" b="1" dirty="0">
                <a:latin typeface="Rockwell" panose="02060603020205020403" pitchFamily="18" charset="0"/>
              </a:rPr>
              <a:t>Q</a:t>
            </a:r>
            <a:r>
              <a:rPr lang="en-US" sz="4000" b="1" dirty="0" smtClean="0">
                <a:latin typeface="Rockwell" panose="02060603020205020403" pitchFamily="18" charset="0"/>
              </a:rPr>
              <a:t>uality </a:t>
            </a:r>
            <a:r>
              <a:rPr lang="en-US" sz="4000" b="1" dirty="0">
                <a:latin typeface="Rockwell" panose="02060603020205020403" pitchFamily="18" charset="0"/>
              </a:rPr>
              <a:t>M</a:t>
            </a:r>
            <a:r>
              <a:rPr lang="en-US" sz="4000" b="1" dirty="0" smtClean="0">
                <a:latin typeface="Rockwell" panose="02060603020205020403" pitchFamily="18" charset="0"/>
              </a:rPr>
              <a:t>onitoring </a:t>
            </a:r>
            <a:r>
              <a:rPr lang="en-US" sz="4000" b="1" dirty="0">
                <a:latin typeface="Rockwell" panose="02060603020205020403" pitchFamily="18" charset="0"/>
              </a:rPr>
              <a:t>S</a:t>
            </a:r>
            <a:r>
              <a:rPr lang="en-US" sz="4000" b="1" dirty="0" smtClean="0">
                <a:latin typeface="Rockwell" panose="02060603020205020403" pitchFamily="18" charset="0"/>
              </a:rPr>
              <a:t>ystem</a:t>
            </a:r>
            <a:endParaRPr lang="en-US" sz="4000" b="1" dirty="0">
              <a:latin typeface="Rockwell" panose="02060603020205020403" pitchFamily="18" charset="0"/>
            </a:endParaRPr>
          </a:p>
        </p:txBody>
      </p:sp>
      <p:sp>
        <p:nvSpPr>
          <p:cNvPr id="10" name="TextBox 9"/>
          <p:cNvSpPr txBox="1"/>
          <p:nvPr/>
        </p:nvSpPr>
        <p:spPr>
          <a:xfrm>
            <a:off x="3641963" y="0"/>
            <a:ext cx="4908075" cy="430887"/>
          </a:xfrm>
          <a:prstGeom prst="rect">
            <a:avLst/>
          </a:prstGeom>
          <a:noFill/>
        </p:spPr>
        <p:txBody>
          <a:bodyPr wrap="square" rtlCol="0">
            <a:spAutoFit/>
          </a:bodyPr>
          <a:lstStyle/>
          <a:p>
            <a:pPr algn="ctr"/>
            <a:r>
              <a:rPr lang="en-US" sz="2200" dirty="0" smtClean="0">
                <a:latin typeface="Baskerville Old Face" panose="02020602080505020303" pitchFamily="18" charset="0"/>
              </a:rPr>
              <a:t>Bismillahir Rahmanir  Rahim</a:t>
            </a:r>
            <a:endParaRPr lang="en-US" sz="2200" dirty="0">
              <a:latin typeface="Baskerville Old Face" panose="02020602080505020303" pitchFamily="18" charset="0"/>
            </a:endParaRPr>
          </a:p>
        </p:txBody>
      </p:sp>
      <p:sp>
        <p:nvSpPr>
          <p:cNvPr id="11" name="TextBox 10"/>
          <p:cNvSpPr txBox="1"/>
          <p:nvPr/>
        </p:nvSpPr>
        <p:spPr>
          <a:xfrm>
            <a:off x="463826" y="5094185"/>
            <a:ext cx="11264348" cy="1077218"/>
          </a:xfrm>
          <a:prstGeom prst="rect">
            <a:avLst/>
          </a:prstGeom>
          <a:noFill/>
        </p:spPr>
        <p:txBody>
          <a:bodyPr wrap="square" rtlCol="0">
            <a:spAutoFit/>
          </a:bodyPr>
          <a:lstStyle/>
          <a:p>
            <a:pPr algn="ctr"/>
            <a:r>
              <a:rPr lang="en-US" sz="3200" b="1" dirty="0" smtClean="0">
                <a:solidFill>
                  <a:schemeClr val="bg1"/>
                </a:solidFill>
                <a:latin typeface="Baskerville Old Face" panose="02020602080505020303" pitchFamily="18" charset="0"/>
              </a:rPr>
              <a:t>Department of Electronic and Telecommunications Engineering</a:t>
            </a:r>
          </a:p>
          <a:p>
            <a:pPr algn="ctr"/>
            <a:r>
              <a:rPr lang="en-US" sz="3200" b="1" dirty="0" smtClean="0">
                <a:solidFill>
                  <a:schemeClr val="bg1"/>
                </a:solidFill>
                <a:latin typeface="Baskerville Old Face" panose="02020602080505020303" pitchFamily="18" charset="0"/>
              </a:rPr>
              <a:t>International Islamic University Chittagong</a:t>
            </a:r>
          </a:p>
        </p:txBody>
      </p:sp>
      <p:sp>
        <p:nvSpPr>
          <p:cNvPr id="2" name="Slide Number Placeholder 1"/>
          <p:cNvSpPr>
            <a:spLocks noGrp="1"/>
          </p:cNvSpPr>
          <p:nvPr>
            <p:ph type="sldNum" sz="quarter" idx="12"/>
          </p:nvPr>
        </p:nvSpPr>
        <p:spPr/>
        <p:txBody>
          <a:bodyPr/>
          <a:lstStyle/>
          <a:p>
            <a:fld id="{1C48936C-1FCA-4053-B73F-10F8CBC689D7}" type="slidenum">
              <a:rPr lang="en-US" smtClean="0"/>
              <a:t>1</a:t>
            </a:fld>
            <a:endParaRPr lang="en-US"/>
          </a:p>
        </p:txBody>
      </p:sp>
    </p:spTree>
    <p:extLst>
      <p:ext uri="{BB962C8B-B14F-4D97-AF65-F5344CB8AC3E}">
        <p14:creationId xmlns:p14="http://schemas.microsoft.com/office/powerpoint/2010/main" val="2433469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C48936C-1FCA-4053-B73F-10F8CBC689D7}" type="slidenum">
              <a:rPr lang="en-US" smtClean="0"/>
              <a:t>10</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587285534"/>
              </p:ext>
            </p:extLst>
          </p:nvPr>
        </p:nvGraphicFramePr>
        <p:xfrm>
          <a:off x="463639" y="363595"/>
          <a:ext cx="10676586" cy="6558724"/>
        </p:xfrm>
        <a:graphic>
          <a:graphicData uri="http://schemas.openxmlformats.org/drawingml/2006/table">
            <a:tbl>
              <a:tblPr firstRow="1" firstCol="1" bandRow="1">
                <a:tableStyleId>{93296810-A885-4BE3-A3E7-6D5BEEA58F35}</a:tableStyleId>
              </a:tblPr>
              <a:tblGrid>
                <a:gridCol w="1753068"/>
                <a:gridCol w="4382675"/>
                <a:gridCol w="4540843"/>
              </a:tblGrid>
              <a:tr h="460652">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Factors</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Ref. No [9]</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Ref. No [10]</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0050">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Year</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2018</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(ICEICT)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2017</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(ICAS)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47278">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Title</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Real time Air Quality</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Monitoring System for Bangladesh’s perspective based on Internet of things</a:t>
                      </a: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Implementation of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IoT</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based Indoor air Quality monitoring system</a:t>
                      </a: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6366">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Arthos</a:t>
                      </a: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Md.</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Mohiuddin</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Ahmed,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Suraiya</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Banu</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&amp;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Bijan</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Paul</a:t>
                      </a: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Sagar</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M.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Godase</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Rahul C.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Padalkar</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391">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GSM</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9093">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MQ-03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9118">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MQ-135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0457">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MQ-06</a:t>
                      </a: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0457">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MQ-07</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7577">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Dust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3335">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LM-35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3335">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Humidity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3335">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DHT-11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0457">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MQ-02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0456">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Lora</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RFM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Shleid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609">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ESP8266</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609">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Summary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The proper implementation of this proposed system can be reduce</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dangerous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acceident</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that occurs throughout the country.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This</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system send the pollutant level data the server for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furture</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analysis.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229663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2685" y="1656951"/>
            <a:ext cx="11306629" cy="4050792"/>
          </a:xfrm>
        </p:spPr>
        <p:txBody>
          <a:bodyPr>
            <a:noAutofit/>
          </a:bodyPr>
          <a:lstStyle/>
          <a:p>
            <a:pPr marL="0" indent="0" algn="just">
              <a:lnSpc>
                <a:spcPct val="100000"/>
              </a:lnSpc>
              <a:buNone/>
            </a:pPr>
            <a:r>
              <a:rPr lang="en-US" sz="3200" dirty="0">
                <a:latin typeface="+mj-lt"/>
              </a:rPr>
              <a:t>There are few objectives that need to be achieved at the end of this project. The objectives of this project </a:t>
            </a:r>
            <a:r>
              <a:rPr lang="en-US" sz="3200" dirty="0" smtClean="0">
                <a:latin typeface="+mj-lt"/>
              </a:rPr>
              <a:t>are:</a:t>
            </a:r>
          </a:p>
          <a:p>
            <a:pPr algn="just">
              <a:lnSpc>
                <a:spcPct val="100000"/>
              </a:lnSpc>
            </a:pPr>
            <a:r>
              <a:rPr lang="en-US" sz="3200" dirty="0" smtClean="0">
                <a:latin typeface="+mj-lt"/>
              </a:rPr>
              <a:t>To </a:t>
            </a:r>
            <a:r>
              <a:rPr lang="en-US" sz="3200" dirty="0">
                <a:latin typeface="+mj-lt"/>
              </a:rPr>
              <a:t>design a low cost and portable air quality monitoring system using different types of gas sensors</a:t>
            </a:r>
            <a:r>
              <a:rPr lang="en-US" sz="3200" dirty="0" smtClean="0">
                <a:latin typeface="+mj-lt"/>
              </a:rPr>
              <a:t>.</a:t>
            </a:r>
          </a:p>
          <a:p>
            <a:pPr algn="just">
              <a:lnSpc>
                <a:spcPct val="100000"/>
              </a:lnSpc>
            </a:pPr>
            <a:r>
              <a:rPr lang="en-US" sz="3200" dirty="0" smtClean="0">
                <a:latin typeface="+mj-lt"/>
              </a:rPr>
              <a:t>To </a:t>
            </a:r>
            <a:r>
              <a:rPr lang="en-US" sz="3200" dirty="0">
                <a:latin typeface="+mj-lt"/>
              </a:rPr>
              <a:t>integrate the sensor, </a:t>
            </a:r>
            <a:r>
              <a:rPr lang="en-US" sz="3200" dirty="0" err="1">
                <a:latin typeface="+mj-lt"/>
              </a:rPr>
              <a:t>Arduino</a:t>
            </a:r>
            <a:r>
              <a:rPr lang="en-US" sz="3200" dirty="0">
                <a:latin typeface="+mj-lt"/>
              </a:rPr>
              <a:t> microcontroller and GSM module to form a complete monitoring system</a:t>
            </a:r>
            <a:r>
              <a:rPr lang="en-US" sz="3200" dirty="0" smtClean="0">
                <a:latin typeface="+mj-lt"/>
              </a:rPr>
              <a:t>.</a:t>
            </a:r>
          </a:p>
          <a:p>
            <a:pPr algn="just">
              <a:lnSpc>
                <a:spcPct val="100000"/>
              </a:lnSpc>
            </a:pPr>
            <a:r>
              <a:rPr lang="en-US" sz="3200" dirty="0" smtClean="0">
                <a:latin typeface="+mj-lt"/>
              </a:rPr>
              <a:t>To </a:t>
            </a:r>
            <a:r>
              <a:rPr lang="en-US" sz="3200" dirty="0">
                <a:latin typeface="+mj-lt"/>
              </a:rPr>
              <a:t>transmit and receive data via short message service (SMS) using GSM.</a:t>
            </a:r>
            <a:endParaRPr lang="en-US" sz="3200" dirty="0" smtClean="0">
              <a:latin typeface="+mj-lt"/>
            </a:endParaRPr>
          </a:p>
        </p:txBody>
      </p:sp>
      <p:sp>
        <p:nvSpPr>
          <p:cNvPr id="4" name="Rounded Rectangle 3"/>
          <p:cNvSpPr/>
          <p:nvPr/>
        </p:nvSpPr>
        <p:spPr>
          <a:xfrm>
            <a:off x="4257675" y="403907"/>
            <a:ext cx="3676650" cy="769454"/>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4257675" y="527029"/>
            <a:ext cx="3676650" cy="646331"/>
          </a:xfrm>
          <a:prstGeom prst="rect">
            <a:avLst/>
          </a:prstGeom>
        </p:spPr>
        <p:txBody>
          <a:bodyPr wrap="square" anchor="ctr">
            <a:spAutoFit/>
          </a:bodyPr>
          <a:lstStyle/>
          <a:p>
            <a:pPr algn="ctr"/>
            <a:r>
              <a:rPr lang="en-US" sz="3600" b="1" spc="300" dirty="0" smtClean="0">
                <a:latin typeface="Berlin Sans FB Demi" panose="020E0802020502020306" pitchFamily="34" charset="0"/>
              </a:rPr>
              <a:t>Objective</a:t>
            </a:r>
            <a:endParaRPr lang="en-US" sz="3600" b="1" dirty="0">
              <a:latin typeface="Berlin Sans FB Demi" panose="020E0802020502020306" pitchFamily="34" charset="0"/>
            </a:endParaRPr>
          </a:p>
        </p:txBody>
      </p:sp>
      <p:sp>
        <p:nvSpPr>
          <p:cNvPr id="2" name="Slide Number Placeholder 1"/>
          <p:cNvSpPr>
            <a:spLocks noGrp="1"/>
          </p:cNvSpPr>
          <p:nvPr>
            <p:ph type="sldNum" sz="quarter" idx="12"/>
          </p:nvPr>
        </p:nvSpPr>
        <p:spPr/>
        <p:txBody>
          <a:bodyPr/>
          <a:lstStyle/>
          <a:p>
            <a:fld id="{1C48936C-1FCA-4053-B73F-10F8CBC689D7}" type="slidenum">
              <a:rPr lang="en-US" smtClean="0"/>
              <a:t>11</a:t>
            </a:fld>
            <a:endParaRPr lang="en-US"/>
          </a:p>
        </p:txBody>
      </p:sp>
    </p:spTree>
    <p:extLst>
      <p:ext uri="{BB962C8B-B14F-4D97-AF65-F5344CB8AC3E}">
        <p14:creationId xmlns:p14="http://schemas.microsoft.com/office/powerpoint/2010/main" val="16668568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5777" y="1332411"/>
            <a:ext cx="10653594" cy="5525588"/>
          </a:xfrm>
        </p:spPr>
        <p:txBody>
          <a:bodyPr>
            <a:noAutofit/>
          </a:bodyPr>
          <a:lstStyle/>
          <a:p>
            <a:pPr marL="52388" indent="0">
              <a:buClrTx/>
              <a:buFont typeface="Wingdings" pitchFamily="2" charset="2"/>
              <a:buChar char="q"/>
            </a:pPr>
            <a:r>
              <a:rPr lang="en-US" sz="2800" dirty="0" smtClean="0">
                <a:latin typeface="Times New Roman" panose="02020603050405020304" pitchFamily="18" charset="0"/>
                <a:cs typeface="Times New Roman" panose="02020603050405020304" pitchFamily="18" charset="0"/>
              </a:rPr>
              <a:t>Data collected from Sensors, calculated and transferred to Web server by </a:t>
            </a:r>
            <a:r>
              <a:rPr lang="en-US" sz="2800" dirty="0" err="1" smtClean="0">
                <a:latin typeface="Times New Roman" panose="02020603050405020304" pitchFamily="18" charset="0"/>
                <a:cs typeface="Times New Roman" panose="02020603050405020304" pitchFamily="18" charset="0"/>
              </a:rPr>
              <a:t>Arduino</a:t>
            </a:r>
            <a:r>
              <a:rPr lang="en-US" sz="2800" dirty="0" smtClean="0">
                <a:latin typeface="Times New Roman" panose="02020603050405020304" pitchFamily="18" charset="0"/>
                <a:cs typeface="Times New Roman" panose="02020603050405020304" pitchFamily="18" charset="0"/>
              </a:rPr>
              <a:t>.</a:t>
            </a:r>
          </a:p>
          <a:p>
            <a:pPr marL="52388" indent="0">
              <a:buClrTx/>
              <a:buFont typeface="Wingdings" pitchFamily="2" charset="2"/>
              <a:buChar char="q"/>
            </a:pPr>
            <a:r>
              <a:rPr lang="en-US" sz="2800" dirty="0" smtClean="0">
                <a:latin typeface="Times New Roman" panose="02020603050405020304" pitchFamily="18" charset="0"/>
                <a:cs typeface="Times New Roman" panose="02020603050405020304" pitchFamily="18" charset="0"/>
              </a:rPr>
              <a:t>Calculated output has been transferred to internet using GSM module.</a:t>
            </a:r>
          </a:p>
          <a:p>
            <a:pPr marL="52388" indent="0">
              <a:buClrTx/>
              <a:buFont typeface="Wingdings" pitchFamily="2" charset="2"/>
              <a:buChar char="q"/>
            </a:pPr>
            <a:r>
              <a:rPr lang="en-US" sz="2800" dirty="0" smtClean="0">
                <a:latin typeface="Times New Roman" panose="02020603050405020304" pitchFamily="18" charset="0"/>
                <a:cs typeface="Times New Roman" panose="02020603050405020304" pitchFamily="18" charset="0"/>
              </a:rPr>
              <a:t>Alert </a:t>
            </a:r>
            <a:r>
              <a:rPr lang="en-US" sz="2800" dirty="0" err="1" smtClean="0">
                <a:latin typeface="Times New Roman" panose="02020603050405020304" pitchFamily="18" charset="0"/>
                <a:cs typeface="Times New Roman" panose="02020603050405020304" pitchFamily="18" charset="0"/>
              </a:rPr>
              <a:t>sms</a:t>
            </a:r>
            <a:r>
              <a:rPr lang="en-US" sz="2800" dirty="0" smtClean="0">
                <a:latin typeface="Times New Roman" panose="02020603050405020304" pitchFamily="18" charset="0"/>
                <a:cs typeface="Times New Roman" panose="02020603050405020304" pitchFamily="18" charset="0"/>
              </a:rPr>
              <a:t> at critical condition of the air quality and also displays it at the webpage.</a:t>
            </a:r>
          </a:p>
          <a:p>
            <a:pPr marL="52388" indent="0">
              <a:buClrTx/>
              <a:buFont typeface="Wingdings" pitchFamily="2" charset="2"/>
              <a:buChar char="q"/>
            </a:pPr>
            <a:r>
              <a:rPr lang="en-US" sz="2800" dirty="0" smtClean="0">
                <a:latin typeface="Times New Roman" panose="02020603050405020304" pitchFamily="18" charset="0"/>
                <a:cs typeface="Times New Roman" panose="02020603050405020304" pitchFamily="18" charset="0"/>
              </a:rPr>
              <a:t>A database has been created to archive air quality history.</a:t>
            </a:r>
          </a:p>
        </p:txBody>
      </p:sp>
      <p:sp>
        <p:nvSpPr>
          <p:cNvPr id="4" name="Slide Number Placeholder 3"/>
          <p:cNvSpPr>
            <a:spLocks noGrp="1"/>
          </p:cNvSpPr>
          <p:nvPr>
            <p:ph type="sldNum" sz="quarter" idx="12"/>
          </p:nvPr>
        </p:nvSpPr>
        <p:spPr/>
        <p:txBody>
          <a:bodyPr/>
          <a:lstStyle/>
          <a:p>
            <a:fld id="{1C48936C-1FCA-4053-B73F-10F8CBC689D7}" type="slidenum">
              <a:rPr lang="en-US" smtClean="0"/>
              <a:pPr/>
              <a:t>12</a:t>
            </a:fld>
            <a:endParaRPr lang="en-US"/>
          </a:p>
        </p:txBody>
      </p:sp>
      <p:grpSp>
        <p:nvGrpSpPr>
          <p:cNvPr id="9" name="Group 8"/>
          <p:cNvGrpSpPr/>
          <p:nvPr/>
        </p:nvGrpSpPr>
        <p:grpSpPr>
          <a:xfrm>
            <a:off x="2373466" y="318540"/>
            <a:ext cx="7341705" cy="727121"/>
            <a:chOff x="2464905" y="200975"/>
            <a:chExt cx="7341705" cy="727121"/>
          </a:xfrm>
        </p:grpSpPr>
        <p:sp>
          <p:nvSpPr>
            <p:cNvPr id="10" name="Rounded Rectangle 9"/>
            <p:cNvSpPr/>
            <p:nvPr/>
          </p:nvSpPr>
          <p:spPr>
            <a:xfrm>
              <a:off x="2464905" y="200975"/>
              <a:ext cx="7341704" cy="727121"/>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sz="1400"/>
            </a:p>
          </p:txBody>
        </p:sp>
        <p:sp>
          <p:nvSpPr>
            <p:cNvPr id="11" name="Rectangle 10"/>
            <p:cNvSpPr/>
            <p:nvPr/>
          </p:nvSpPr>
          <p:spPr>
            <a:xfrm>
              <a:off x="2464906" y="203645"/>
              <a:ext cx="7341704" cy="646331"/>
            </a:xfrm>
            <a:prstGeom prst="rect">
              <a:avLst/>
            </a:prstGeom>
          </p:spPr>
          <p:txBody>
            <a:bodyPr wrap="square" anchor="ctr">
              <a:spAutoFit/>
            </a:bodyPr>
            <a:lstStyle/>
            <a:p>
              <a:pPr algn="ctr"/>
              <a:r>
                <a:rPr lang="en-US" sz="3600" b="1" spc="300" dirty="0" smtClean="0">
                  <a:latin typeface="Berlin Sans FB Demi" panose="020E0802020502020306" pitchFamily="34" charset="0"/>
                </a:rPr>
                <a:t>Methodology of the Project</a:t>
              </a:r>
              <a:endParaRPr lang="en-US" sz="3600" b="1" dirty="0">
                <a:latin typeface="Berlin Sans FB Demi" panose="020E0802020502020306" pitchFamily="34" charset="0"/>
              </a:endParaRPr>
            </a:p>
          </p:txBody>
        </p:sp>
      </p:grpSp>
    </p:spTree>
    <p:extLst>
      <p:ext uri="{BB962C8B-B14F-4D97-AF65-F5344CB8AC3E}">
        <p14:creationId xmlns:p14="http://schemas.microsoft.com/office/powerpoint/2010/main" val="3400642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464905" y="200975"/>
            <a:ext cx="7341705" cy="727121"/>
            <a:chOff x="2464905" y="200975"/>
            <a:chExt cx="7341705" cy="727121"/>
          </a:xfrm>
        </p:grpSpPr>
        <p:sp>
          <p:nvSpPr>
            <p:cNvPr id="4" name="Rounded Rectangle 3"/>
            <p:cNvSpPr/>
            <p:nvPr/>
          </p:nvSpPr>
          <p:spPr>
            <a:xfrm>
              <a:off x="2464905" y="200975"/>
              <a:ext cx="7341704" cy="727121"/>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sz="1400"/>
            </a:p>
          </p:txBody>
        </p:sp>
        <p:sp>
          <p:nvSpPr>
            <p:cNvPr id="5" name="Rectangle 4"/>
            <p:cNvSpPr/>
            <p:nvPr/>
          </p:nvSpPr>
          <p:spPr>
            <a:xfrm>
              <a:off x="2464906" y="203645"/>
              <a:ext cx="7341704" cy="646331"/>
            </a:xfrm>
            <a:prstGeom prst="rect">
              <a:avLst/>
            </a:prstGeom>
          </p:spPr>
          <p:txBody>
            <a:bodyPr wrap="square" anchor="ctr">
              <a:spAutoFit/>
            </a:bodyPr>
            <a:lstStyle/>
            <a:p>
              <a:pPr algn="ctr"/>
              <a:r>
                <a:rPr lang="en-US" sz="3600" b="1" spc="300" dirty="0" smtClean="0">
                  <a:latin typeface="Berlin Sans FB Demi" panose="020E0802020502020306" pitchFamily="34" charset="0"/>
                </a:rPr>
                <a:t>Methodology of the Project</a:t>
              </a:r>
              <a:endParaRPr lang="en-US" sz="3600" b="1" dirty="0">
                <a:latin typeface="Berlin Sans FB Demi" panose="020E0802020502020306" pitchFamily="34" charset="0"/>
              </a:endParaRPr>
            </a:p>
          </p:txBody>
        </p:sp>
      </p:grpSp>
      <p:sp>
        <p:nvSpPr>
          <p:cNvPr id="25" name="Rectangle 24"/>
          <p:cNvSpPr/>
          <p:nvPr/>
        </p:nvSpPr>
        <p:spPr>
          <a:xfrm>
            <a:off x="2277223" y="6274578"/>
            <a:ext cx="7637555" cy="369332"/>
          </a:xfrm>
          <a:prstGeom prst="rect">
            <a:avLst/>
          </a:prstGeom>
        </p:spPr>
        <p:txBody>
          <a:bodyPr wrap="square">
            <a:spAutoFit/>
          </a:bodyPr>
          <a:lstStyle/>
          <a:p>
            <a:pPr algn="ctr"/>
            <a:r>
              <a:rPr lang="en-US" dirty="0">
                <a:latin typeface="Times New Roman" panose="02020603050405020304" pitchFamily="18" charset="0"/>
                <a:cs typeface="Times New Roman" panose="02020603050405020304" pitchFamily="18" charset="0"/>
              </a:rPr>
              <a:t>Fig. 2. </a:t>
            </a:r>
            <a:r>
              <a:rPr lang="en-US" dirty="0" smtClean="0">
                <a:latin typeface="Times New Roman" panose="02020603050405020304" pitchFamily="18" charset="0"/>
                <a:cs typeface="Times New Roman" panose="02020603050405020304" pitchFamily="18" charset="0"/>
              </a:rPr>
              <a:t>Block diagram of of </a:t>
            </a:r>
            <a:r>
              <a:rPr lang="en-US" dirty="0" err="1" smtClean="0">
                <a:latin typeface="Times New Roman" panose="02020603050405020304" pitchFamily="18" charset="0"/>
                <a:cs typeface="Times New Roman" panose="02020603050405020304" pitchFamily="18" charset="0"/>
              </a:rPr>
              <a:t>IoT</a:t>
            </a:r>
            <a:r>
              <a:rPr lang="en-US" dirty="0" smtClean="0">
                <a:latin typeface="Times New Roman" panose="02020603050405020304" pitchFamily="18" charset="0"/>
                <a:cs typeface="Times New Roman" panose="02020603050405020304" pitchFamily="18" charset="0"/>
              </a:rPr>
              <a:t> Based indoor air quality Monitoring System</a:t>
            </a:r>
            <a:endParaRPr lang="en-US" dirty="0">
              <a:latin typeface="Times New Roman" panose="02020603050405020304" pitchFamily="18" charset="0"/>
              <a:cs typeface="Times New Roman" panose="02020603050405020304" pitchFamily="18" charset="0"/>
            </a:endParaRPr>
          </a:p>
        </p:txBody>
      </p:sp>
      <p:sp>
        <p:nvSpPr>
          <p:cNvPr id="32" name="Slide Number Placeholder 31"/>
          <p:cNvSpPr>
            <a:spLocks noGrp="1"/>
          </p:cNvSpPr>
          <p:nvPr>
            <p:ph type="sldNum" sz="quarter" idx="12"/>
          </p:nvPr>
        </p:nvSpPr>
        <p:spPr/>
        <p:txBody>
          <a:bodyPr/>
          <a:lstStyle/>
          <a:p>
            <a:fld id="{1C48936C-1FCA-4053-B73F-10F8CBC689D7}" type="slidenum">
              <a:rPr lang="en-US" smtClean="0"/>
              <a:pPr/>
              <a:t>13</a:t>
            </a:fld>
            <a:endParaRPr lang="en-US"/>
          </a:p>
        </p:txBody>
      </p:sp>
      <p:grpSp>
        <p:nvGrpSpPr>
          <p:cNvPr id="23" name="Group 22"/>
          <p:cNvGrpSpPr/>
          <p:nvPr/>
        </p:nvGrpSpPr>
        <p:grpSpPr>
          <a:xfrm>
            <a:off x="465003" y="1208880"/>
            <a:ext cx="8888047" cy="4882611"/>
            <a:chOff x="774759" y="1288779"/>
            <a:chExt cx="8851488" cy="4882611"/>
          </a:xfrm>
        </p:grpSpPr>
        <p:grpSp>
          <p:nvGrpSpPr>
            <p:cNvPr id="24" name="Group 23"/>
            <p:cNvGrpSpPr/>
            <p:nvPr/>
          </p:nvGrpSpPr>
          <p:grpSpPr>
            <a:xfrm>
              <a:off x="774759" y="2508670"/>
              <a:ext cx="8851488" cy="3662720"/>
              <a:chOff x="617104" y="2393057"/>
              <a:chExt cx="8851488" cy="3662720"/>
            </a:xfrm>
          </p:grpSpPr>
          <p:sp>
            <p:nvSpPr>
              <p:cNvPr id="37" name="Rounded Rectangle 36"/>
              <p:cNvSpPr/>
              <p:nvPr/>
            </p:nvSpPr>
            <p:spPr>
              <a:xfrm>
                <a:off x="617104" y="2420353"/>
                <a:ext cx="2126096" cy="928916"/>
              </a:xfrm>
              <a:prstGeom prst="roundRect">
                <a:avLst/>
              </a:prstGeom>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ln w="3175">
                      <a:noFill/>
                    </a:ln>
                    <a:solidFill>
                      <a:schemeClr val="tx1"/>
                    </a:solidFill>
                    <a:latin typeface="+mj-lt"/>
                  </a:rPr>
                  <a:t>Sensor Data</a:t>
                </a:r>
                <a:endParaRPr lang="en-US" sz="2400" b="1" dirty="0">
                  <a:ln w="3175">
                    <a:noFill/>
                  </a:ln>
                  <a:solidFill>
                    <a:schemeClr val="tx1"/>
                  </a:solidFill>
                  <a:latin typeface="+mj-lt"/>
                </a:endParaRPr>
              </a:p>
            </p:txBody>
          </p:sp>
          <p:sp>
            <p:nvSpPr>
              <p:cNvPr id="41" name="Rounded Rectangle 40"/>
              <p:cNvSpPr/>
              <p:nvPr/>
            </p:nvSpPr>
            <p:spPr>
              <a:xfrm>
                <a:off x="3428999" y="2404109"/>
                <a:ext cx="2243029" cy="928916"/>
              </a:xfrm>
              <a:prstGeom prst="roundRect">
                <a:avLst/>
              </a:prstGeom>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mj-lt"/>
                  </a:rPr>
                  <a:t>Arduino</a:t>
                </a:r>
                <a:endParaRPr lang="en-US" sz="2400" b="1" dirty="0">
                  <a:solidFill>
                    <a:schemeClr val="tx1"/>
                  </a:solidFill>
                  <a:latin typeface="+mj-lt"/>
                </a:endParaRPr>
              </a:p>
            </p:txBody>
          </p:sp>
          <p:sp>
            <p:nvSpPr>
              <p:cNvPr id="43" name="Rounded Rectangle 42"/>
              <p:cNvSpPr/>
              <p:nvPr/>
            </p:nvSpPr>
            <p:spPr>
              <a:xfrm>
                <a:off x="6584598" y="5126861"/>
                <a:ext cx="2416899" cy="928916"/>
              </a:xfrm>
              <a:prstGeom prst="roundRect">
                <a:avLst/>
              </a:prstGeom>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mj-lt"/>
                  </a:rPr>
                  <a:t>Internet</a:t>
                </a:r>
                <a:endParaRPr lang="en-US" sz="2400" b="1" dirty="0">
                  <a:solidFill>
                    <a:schemeClr val="tx1"/>
                  </a:solidFill>
                  <a:latin typeface="+mj-lt"/>
                </a:endParaRPr>
              </a:p>
            </p:txBody>
          </p:sp>
          <p:cxnSp>
            <p:nvCxnSpPr>
              <p:cNvPr id="46" name="Straight Arrow Connector 45"/>
              <p:cNvCxnSpPr>
                <a:endCxn id="41" idx="1"/>
              </p:cNvCxnSpPr>
              <p:nvPr/>
            </p:nvCxnSpPr>
            <p:spPr>
              <a:xfrm>
                <a:off x="2743200" y="2856493"/>
                <a:ext cx="685799" cy="12074"/>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5672028" y="2811005"/>
                <a:ext cx="867736" cy="3113"/>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50" name="Rounded Rectangle 49"/>
              <p:cNvSpPr/>
              <p:nvPr/>
            </p:nvSpPr>
            <p:spPr>
              <a:xfrm>
                <a:off x="6556049" y="2393057"/>
                <a:ext cx="1994636" cy="935142"/>
              </a:xfrm>
              <a:prstGeom prst="roundRect">
                <a:avLst/>
              </a:prstGeom>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mj-lt"/>
                    <a:cs typeface="Times New Roman" panose="02020603050405020304" pitchFamily="18" charset="0"/>
                  </a:rPr>
                  <a:t>GSM</a:t>
                </a:r>
                <a:endParaRPr lang="en-US" sz="2400" b="1" dirty="0">
                  <a:solidFill>
                    <a:schemeClr val="tx1"/>
                  </a:solidFill>
                  <a:latin typeface="+mj-lt"/>
                  <a:cs typeface="Times New Roman" panose="02020603050405020304" pitchFamily="18" charset="0"/>
                </a:endParaRPr>
              </a:p>
            </p:txBody>
          </p:sp>
          <p:cxnSp>
            <p:nvCxnSpPr>
              <p:cNvPr id="51" name="Straight Arrow Connector 50"/>
              <p:cNvCxnSpPr/>
              <p:nvPr/>
            </p:nvCxnSpPr>
            <p:spPr>
              <a:xfrm flipV="1">
                <a:off x="8534400" y="2807692"/>
                <a:ext cx="934192" cy="3313"/>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52" name="Rounded Rectangle 51"/>
              <p:cNvSpPr/>
              <p:nvPr/>
            </p:nvSpPr>
            <p:spPr>
              <a:xfrm>
                <a:off x="1552120" y="5126861"/>
                <a:ext cx="3216799" cy="928916"/>
              </a:xfrm>
              <a:prstGeom prst="roundRect">
                <a:avLst/>
              </a:prstGeom>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mj-lt"/>
                  </a:rPr>
                  <a:t>Website</a:t>
                </a:r>
                <a:endParaRPr lang="en-US" sz="2400" b="1" dirty="0">
                  <a:solidFill>
                    <a:schemeClr val="tx1"/>
                  </a:solidFill>
                  <a:latin typeface="+mj-lt"/>
                </a:endParaRPr>
              </a:p>
            </p:txBody>
          </p:sp>
        </p:grpSp>
        <p:sp>
          <p:nvSpPr>
            <p:cNvPr id="35" name="Rounded Rectangle 34"/>
            <p:cNvSpPr/>
            <p:nvPr/>
          </p:nvSpPr>
          <p:spPr>
            <a:xfrm>
              <a:off x="3760796" y="1288779"/>
              <a:ext cx="1994636" cy="935142"/>
            </a:xfrm>
            <a:prstGeom prst="roundRect">
              <a:avLst/>
            </a:prstGeom>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mj-lt"/>
                  <a:cs typeface="Times New Roman" panose="02020603050405020304" pitchFamily="18" charset="0"/>
                </a:rPr>
                <a:t>BUZZER</a:t>
              </a:r>
              <a:endParaRPr lang="en-US" sz="2400" b="1" dirty="0">
                <a:solidFill>
                  <a:schemeClr val="tx1"/>
                </a:solidFill>
                <a:latin typeface="+mj-lt"/>
                <a:cs typeface="Times New Roman" panose="02020603050405020304" pitchFamily="18" charset="0"/>
              </a:endParaRPr>
            </a:p>
          </p:txBody>
        </p:sp>
        <p:cxnSp>
          <p:nvCxnSpPr>
            <p:cNvPr id="36" name="Straight Arrow Connector 35"/>
            <p:cNvCxnSpPr/>
            <p:nvPr/>
          </p:nvCxnSpPr>
          <p:spPr>
            <a:xfrm flipV="1">
              <a:off x="4719067" y="2226538"/>
              <a:ext cx="0" cy="293184"/>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67" name="Straight Arrow Connector 66"/>
          <p:cNvCxnSpPr>
            <a:stCxn id="50" idx="2"/>
          </p:cNvCxnSpPr>
          <p:nvPr/>
        </p:nvCxnSpPr>
        <p:spPr>
          <a:xfrm flipH="1">
            <a:off x="7421541" y="3363913"/>
            <a:ext cx="8373" cy="1798662"/>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68" name="Rounded Rectangle 67"/>
          <p:cNvSpPr/>
          <p:nvPr/>
        </p:nvSpPr>
        <p:spPr>
          <a:xfrm>
            <a:off x="9319023" y="2456279"/>
            <a:ext cx="1994636" cy="935142"/>
          </a:xfrm>
          <a:prstGeom prst="roundRect">
            <a:avLst/>
          </a:prstGeom>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mj-lt"/>
                <a:cs typeface="Times New Roman" panose="02020603050405020304" pitchFamily="18" charset="0"/>
              </a:rPr>
              <a:t>Message</a:t>
            </a:r>
            <a:endParaRPr lang="en-US" sz="2400" b="1" dirty="0">
              <a:solidFill>
                <a:schemeClr val="tx1"/>
              </a:solidFill>
              <a:latin typeface="+mj-lt"/>
              <a:cs typeface="Times New Roman" panose="02020603050405020304" pitchFamily="18" charset="0"/>
            </a:endParaRPr>
          </a:p>
        </p:txBody>
      </p:sp>
      <p:cxnSp>
        <p:nvCxnSpPr>
          <p:cNvPr id="70" name="Straight Arrow Connector 69"/>
          <p:cNvCxnSpPr>
            <a:stCxn id="43" idx="1"/>
            <a:endCxn id="52" idx="3"/>
          </p:cNvCxnSpPr>
          <p:nvPr/>
        </p:nvCxnSpPr>
        <p:spPr>
          <a:xfrm flipH="1">
            <a:off x="4633966" y="5627033"/>
            <a:ext cx="1823178" cy="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p:cNvSpPr/>
          <p:nvPr/>
        </p:nvSpPr>
        <p:spPr>
          <a:xfrm>
            <a:off x="3413221" y="3770862"/>
            <a:ext cx="2002874" cy="935142"/>
          </a:xfrm>
          <a:prstGeom prst="roundRect">
            <a:avLst/>
          </a:prstGeom>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mj-lt"/>
                <a:cs typeface="Times New Roman" panose="02020603050405020304" pitchFamily="18" charset="0"/>
              </a:rPr>
              <a:t>Display</a:t>
            </a:r>
            <a:endParaRPr lang="en-US" sz="2400" b="1" dirty="0">
              <a:solidFill>
                <a:schemeClr val="tx1"/>
              </a:solidFill>
              <a:latin typeface="+mj-lt"/>
              <a:cs typeface="Times New Roman" panose="02020603050405020304" pitchFamily="18" charset="0"/>
            </a:endParaRPr>
          </a:p>
        </p:txBody>
      </p:sp>
      <p:cxnSp>
        <p:nvCxnSpPr>
          <p:cNvPr id="72" name="Straight Arrow Connector 71"/>
          <p:cNvCxnSpPr>
            <a:endCxn id="71" idx="0"/>
          </p:cNvCxnSpPr>
          <p:nvPr/>
        </p:nvCxnSpPr>
        <p:spPr>
          <a:xfrm flipH="1">
            <a:off x="4414658" y="3374448"/>
            <a:ext cx="12587" cy="396414"/>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763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1211" y="0"/>
            <a:ext cx="10058400" cy="795263"/>
          </a:xfrm>
        </p:spPr>
        <p:txBody>
          <a:bodyPr>
            <a:normAutofit/>
          </a:bodyPr>
          <a:lstStyle/>
          <a:p>
            <a:pPr algn="ctr"/>
            <a:r>
              <a:rPr lang="en-US" sz="3600" dirty="0" smtClean="0"/>
              <a:t>Required Components</a:t>
            </a:r>
            <a:endParaRPr lang="en-US" sz="3600" dirty="0"/>
          </a:p>
        </p:txBody>
      </p:sp>
      <p:sp>
        <p:nvSpPr>
          <p:cNvPr id="3" name="Content Placeholder 2"/>
          <p:cNvSpPr>
            <a:spLocks noGrp="1"/>
          </p:cNvSpPr>
          <p:nvPr>
            <p:ph idx="1"/>
          </p:nvPr>
        </p:nvSpPr>
        <p:spPr>
          <a:xfrm>
            <a:off x="645777" y="795262"/>
            <a:ext cx="4492893" cy="6062737"/>
          </a:xfrm>
        </p:spPr>
        <p:txBody>
          <a:bodyPr>
            <a:noAutofit/>
          </a:bodyPr>
          <a:lstStyle/>
          <a:p>
            <a:pPr marL="52388" indent="0">
              <a:buNone/>
            </a:pPr>
            <a:r>
              <a:rPr lang="en-US" sz="2400" b="1" dirty="0" smtClean="0">
                <a:latin typeface="Times New Roman" panose="02020603050405020304" pitchFamily="18" charset="0"/>
                <a:cs typeface="Times New Roman" panose="02020603050405020304" pitchFamily="18" charset="0"/>
              </a:rPr>
              <a:t>Hardware</a:t>
            </a:r>
          </a:p>
          <a:p>
            <a:pPr marL="344488" indent="-292100"/>
            <a:r>
              <a:rPr lang="en-US" sz="1600" dirty="0" smtClean="0">
                <a:latin typeface="Times New Roman" panose="02020603050405020304" pitchFamily="18" charset="0"/>
                <a:cs typeface="Times New Roman" panose="02020603050405020304" pitchFamily="18" charset="0"/>
              </a:rPr>
              <a:t>Microcontroller (</a:t>
            </a:r>
            <a:r>
              <a:rPr lang="en-US" sz="1600" dirty="0" err="1" smtClean="0">
                <a:latin typeface="Times New Roman" panose="02020603050405020304" pitchFamily="18" charset="0"/>
                <a:cs typeface="Times New Roman" panose="02020603050405020304" pitchFamily="18" charset="0"/>
              </a:rPr>
              <a:t>Arduino</a:t>
            </a:r>
            <a:r>
              <a:rPr lang="en-US" sz="1600" dirty="0" smtClean="0">
                <a:latin typeface="Times New Roman" panose="02020603050405020304" pitchFamily="18" charset="0"/>
                <a:cs typeface="Times New Roman" panose="02020603050405020304" pitchFamily="18" charset="0"/>
              </a:rPr>
              <a:t>)</a:t>
            </a:r>
          </a:p>
          <a:p>
            <a:pPr marL="344488" indent="-292100"/>
            <a:r>
              <a:rPr lang="en-US" sz="1600" dirty="0" smtClean="0">
                <a:latin typeface="Times New Roman" panose="02020603050405020304" pitchFamily="18" charset="0"/>
                <a:cs typeface="Times New Roman" panose="02020603050405020304" pitchFamily="18" charset="0"/>
              </a:rPr>
              <a:t>GSM Module</a:t>
            </a:r>
          </a:p>
          <a:p>
            <a:pPr marL="344488" indent="-292100"/>
            <a:r>
              <a:rPr lang="en-US" sz="1600" dirty="0" smtClean="0">
                <a:latin typeface="Times New Roman" panose="02020603050405020304" pitchFamily="18" charset="0"/>
                <a:cs typeface="Times New Roman" panose="02020603050405020304" pitchFamily="18" charset="0"/>
              </a:rPr>
              <a:t>DHT-11 </a:t>
            </a:r>
            <a:r>
              <a:rPr lang="en-US" sz="1600" dirty="0" err="1" smtClean="0">
                <a:latin typeface="Times New Roman" panose="02020603050405020304" pitchFamily="18" charset="0"/>
                <a:cs typeface="Times New Roman" panose="02020603050405020304" pitchFamily="18" charset="0"/>
              </a:rPr>
              <a:t>Temperature,Humidity</a:t>
            </a:r>
            <a:endParaRPr lang="en-US" sz="1600" dirty="0" smtClean="0">
              <a:latin typeface="Times New Roman" panose="02020603050405020304" pitchFamily="18" charset="0"/>
              <a:cs typeface="Times New Roman" panose="02020603050405020304" pitchFamily="18" charset="0"/>
            </a:endParaRPr>
          </a:p>
          <a:p>
            <a:pPr marL="344488" indent="-292100"/>
            <a:r>
              <a:rPr lang="en-US" sz="1600" dirty="0" smtClean="0">
                <a:latin typeface="Times New Roman" panose="02020603050405020304" pitchFamily="18" charset="0"/>
                <a:cs typeface="Times New Roman" panose="02020603050405020304" pitchFamily="18" charset="0"/>
              </a:rPr>
              <a:t>Smoke </a:t>
            </a:r>
            <a:r>
              <a:rPr lang="en-US" sz="1600" dirty="0">
                <a:latin typeface="Times New Roman" panose="02020603050405020304" pitchFamily="18" charset="0"/>
                <a:cs typeface="Times New Roman" panose="02020603050405020304" pitchFamily="18" charset="0"/>
              </a:rPr>
              <a:t>Sensor </a:t>
            </a:r>
            <a:r>
              <a:rPr lang="en-US" sz="1600" dirty="0" smtClean="0">
                <a:latin typeface="Times New Roman" panose="02020603050405020304" pitchFamily="18" charset="0"/>
                <a:cs typeface="Times New Roman" panose="02020603050405020304" pitchFamily="18" charset="0"/>
              </a:rPr>
              <a:t>(MQ06) LPG</a:t>
            </a:r>
          </a:p>
          <a:p>
            <a:pPr marL="344488" indent="-292100"/>
            <a:r>
              <a:rPr lang="en-US" sz="1600" dirty="0" smtClean="0">
                <a:latin typeface="Times New Roman" panose="02020603050405020304" pitchFamily="18" charset="0"/>
                <a:cs typeface="Times New Roman" panose="02020603050405020304" pitchFamily="18" charset="0"/>
              </a:rPr>
              <a:t>Gas Sensor (MQ135) smoke,co2</a:t>
            </a:r>
          </a:p>
          <a:p>
            <a:pPr marL="344488" indent="-292100"/>
            <a:r>
              <a:rPr lang="en-US" sz="1600" dirty="0">
                <a:latin typeface="Times New Roman" panose="02020603050405020304" pitchFamily="18" charset="0"/>
                <a:cs typeface="Times New Roman" panose="02020603050405020304" pitchFamily="18" charset="0"/>
              </a:rPr>
              <a:t>Gas Sensor (</a:t>
            </a:r>
            <a:r>
              <a:rPr lang="en-US" sz="1600" dirty="0" smtClean="0">
                <a:latin typeface="Times New Roman" panose="02020603050405020304" pitchFamily="18" charset="0"/>
                <a:cs typeface="Times New Roman" panose="02020603050405020304" pitchFamily="18" charset="0"/>
              </a:rPr>
              <a:t>MQ-07) </a:t>
            </a:r>
            <a:r>
              <a:rPr lang="en-US" sz="1600" dirty="0"/>
              <a:t>carbon </a:t>
            </a:r>
            <a:r>
              <a:rPr lang="en-US" sz="1600" dirty="0" smtClean="0"/>
              <a:t>monoxide (CO)</a:t>
            </a:r>
            <a:endParaRPr lang="en-US" sz="1600" dirty="0">
              <a:latin typeface="Times New Roman" panose="02020603050405020304" pitchFamily="18" charset="0"/>
              <a:cs typeface="Times New Roman" panose="02020603050405020304" pitchFamily="18" charset="0"/>
            </a:endParaRPr>
          </a:p>
          <a:p>
            <a:pPr marL="344488" indent="-292100"/>
            <a:r>
              <a:rPr lang="en-US" sz="1600" dirty="0" smtClean="0">
                <a:latin typeface="Times New Roman" panose="02020603050405020304" pitchFamily="18" charset="0"/>
                <a:cs typeface="Times New Roman" panose="02020603050405020304" pitchFamily="18" charset="0"/>
              </a:rPr>
              <a:t>Gas </a:t>
            </a:r>
            <a:r>
              <a:rPr lang="en-US" sz="1600" dirty="0">
                <a:latin typeface="Times New Roman" panose="02020603050405020304" pitchFamily="18" charset="0"/>
                <a:cs typeface="Times New Roman" panose="02020603050405020304" pitchFamily="18" charset="0"/>
              </a:rPr>
              <a:t>Sensor (</a:t>
            </a:r>
            <a:r>
              <a:rPr lang="en-US" sz="1600" dirty="0" smtClean="0">
                <a:latin typeface="Times New Roman" panose="02020603050405020304" pitchFamily="18" charset="0"/>
                <a:cs typeface="Times New Roman" panose="02020603050405020304" pitchFamily="18" charset="0"/>
              </a:rPr>
              <a:t>MQ-04)</a:t>
            </a: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Methane (CH4)</a:t>
            </a:r>
          </a:p>
          <a:p>
            <a:pPr marL="344488" indent="-292100"/>
            <a:r>
              <a:rPr lang="en-US" sz="1600" dirty="0" smtClean="0">
                <a:latin typeface="Times New Roman" panose="02020603050405020304" pitchFamily="18" charset="0"/>
                <a:cs typeface="Times New Roman" panose="02020603050405020304" pitchFamily="18" charset="0"/>
              </a:rPr>
              <a:t>Display</a:t>
            </a:r>
          </a:p>
          <a:p>
            <a:pPr marL="344488" indent="-292100"/>
            <a:r>
              <a:rPr lang="en-US" sz="1600" dirty="0" smtClean="0">
                <a:latin typeface="Times New Roman" panose="02020603050405020304" pitchFamily="18" charset="0"/>
                <a:cs typeface="Times New Roman" panose="02020603050405020304" pitchFamily="18" charset="0"/>
              </a:rPr>
              <a:t>Buzzer</a:t>
            </a:r>
            <a:endParaRPr lang="en-US" sz="1600" dirty="0">
              <a:latin typeface="Times New Roman" panose="02020603050405020304" pitchFamily="18" charset="0"/>
              <a:cs typeface="Times New Roman" panose="02020603050405020304" pitchFamily="18" charset="0"/>
            </a:endParaRPr>
          </a:p>
          <a:p>
            <a:pPr marL="344488" indent="-292100"/>
            <a:r>
              <a:rPr lang="en-US" sz="1600" dirty="0" smtClean="0">
                <a:latin typeface="Times New Roman" panose="02020603050405020304" pitchFamily="18" charset="0"/>
                <a:cs typeface="Times New Roman" panose="02020603050405020304" pitchFamily="18" charset="0"/>
              </a:rPr>
              <a:t>Breadboard</a:t>
            </a:r>
            <a:endParaRPr lang="en-US" sz="1600" dirty="0">
              <a:latin typeface="Times New Roman" panose="02020603050405020304" pitchFamily="18" charset="0"/>
              <a:cs typeface="Times New Roman" panose="02020603050405020304" pitchFamily="18" charset="0"/>
            </a:endParaRPr>
          </a:p>
          <a:p>
            <a:pPr marL="344488" indent="-292100"/>
            <a:r>
              <a:rPr lang="en-US" sz="1600" dirty="0" smtClean="0">
                <a:latin typeface="Times New Roman" panose="02020603050405020304" pitchFamily="18" charset="0"/>
                <a:cs typeface="Times New Roman" panose="02020603050405020304" pitchFamily="18" charset="0"/>
                <a:sym typeface="Symbol" panose="05050102010706020507" pitchFamily="18" charset="2"/>
              </a:rPr>
              <a:t>Connecting Wires</a:t>
            </a:r>
            <a:endParaRPr lang="en-US" sz="1600" dirty="0" smtClean="0">
              <a:latin typeface="Times New Roman" panose="02020603050405020304" pitchFamily="18" charset="0"/>
              <a:cs typeface="Times New Roman" panose="02020603050405020304" pitchFamily="18" charset="0"/>
            </a:endParaRPr>
          </a:p>
          <a:p>
            <a:pPr marL="344488" indent="-292100"/>
            <a:r>
              <a:rPr lang="en-US" sz="1600" dirty="0" smtClean="0">
                <a:latin typeface="Times New Roman" panose="02020603050405020304" pitchFamily="18" charset="0"/>
                <a:cs typeface="Times New Roman" panose="02020603050405020304" pitchFamily="18" charset="0"/>
              </a:rPr>
              <a:t>Battery</a:t>
            </a:r>
          </a:p>
        </p:txBody>
      </p:sp>
      <p:sp>
        <p:nvSpPr>
          <p:cNvPr id="4" name="Slide Number Placeholder 3"/>
          <p:cNvSpPr>
            <a:spLocks noGrp="1"/>
          </p:cNvSpPr>
          <p:nvPr>
            <p:ph type="sldNum" sz="quarter" idx="12"/>
          </p:nvPr>
        </p:nvSpPr>
        <p:spPr/>
        <p:txBody>
          <a:bodyPr/>
          <a:lstStyle/>
          <a:p>
            <a:fld id="{1C48936C-1FCA-4053-B73F-10F8CBC689D7}" type="slidenum">
              <a:rPr lang="en-US" smtClean="0"/>
              <a:pPr/>
              <a:t>14</a:t>
            </a:fld>
            <a:endParaRPr lang="en-US"/>
          </a:p>
        </p:txBody>
      </p:sp>
      <p:sp>
        <p:nvSpPr>
          <p:cNvPr id="10" name="Content Placeholder 2"/>
          <p:cNvSpPr txBox="1">
            <a:spLocks/>
          </p:cNvSpPr>
          <p:nvPr/>
        </p:nvSpPr>
        <p:spPr>
          <a:xfrm>
            <a:off x="5473209" y="795263"/>
            <a:ext cx="3720160" cy="5244547"/>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52388" indent="0">
              <a:buFont typeface="Wingdings" pitchFamily="2" charset="2"/>
              <a:buNone/>
            </a:pPr>
            <a:r>
              <a:rPr lang="en-US" sz="2400" b="1" dirty="0" smtClean="0">
                <a:latin typeface="Times New Roman" panose="02020603050405020304" pitchFamily="18" charset="0"/>
                <a:cs typeface="Times New Roman" panose="02020603050405020304" pitchFamily="18" charset="0"/>
              </a:rPr>
              <a:t>Software</a:t>
            </a:r>
          </a:p>
          <a:p>
            <a:pPr marL="344488" indent="-292100"/>
            <a:r>
              <a:rPr lang="en-US" sz="1600" dirty="0" err="1" smtClean="0">
                <a:latin typeface="Times New Roman" panose="02020603050405020304" pitchFamily="18" charset="0"/>
                <a:cs typeface="Times New Roman" panose="02020603050405020304" pitchFamily="18" charset="0"/>
              </a:rPr>
              <a:t>Arduino</a:t>
            </a:r>
            <a:r>
              <a:rPr lang="en-US" sz="1600" dirty="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IDE</a:t>
            </a:r>
          </a:p>
        </p:txBody>
      </p:sp>
    </p:spTree>
    <p:extLst>
      <p:ext uri="{BB962C8B-B14F-4D97-AF65-F5344CB8AC3E}">
        <p14:creationId xmlns:p14="http://schemas.microsoft.com/office/powerpoint/2010/main" val="20090646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C48936C-1FCA-4053-B73F-10F8CBC689D7}" type="slidenum">
              <a:rPr lang="en-US" smtClean="0"/>
              <a:t>15</a:t>
            </a:fld>
            <a:endParaRPr lang="en-US"/>
          </a:p>
        </p:txBody>
      </p:sp>
      <p:sp>
        <p:nvSpPr>
          <p:cNvPr id="6" name="AutoShape 2" descr="blob:https://web.whatsapp.com/d2af06e3-7226-4a69-a956-157283674fa3"/>
          <p:cNvSpPr>
            <a:spLocks noGrp="1" noChangeAspect="1" noChangeArrowheads="1"/>
          </p:cNvSpPr>
          <p:nvPr>
            <p:ph type="title"/>
          </p:nvPr>
        </p:nvSpPr>
        <p:spPr bwMode="auto">
          <a:xfrm>
            <a:off x="1069848" y="484632"/>
            <a:ext cx="10058400" cy="53279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p>
            <a:pPr algn="ctr"/>
            <a:r>
              <a:rPr lang="en-US" sz="2400" dirty="0" smtClean="0"/>
              <a:t>Flow chart</a:t>
            </a:r>
            <a:endParaRPr lang="en-US" sz="24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1552" y="1017431"/>
            <a:ext cx="6933811" cy="5437915"/>
          </a:xfrm>
          <a:prstGeom prst="rect">
            <a:avLst/>
          </a:prstGeom>
        </p:spPr>
      </p:pic>
    </p:spTree>
    <p:extLst>
      <p:ext uri="{BB962C8B-B14F-4D97-AF65-F5344CB8AC3E}">
        <p14:creationId xmlns:p14="http://schemas.microsoft.com/office/powerpoint/2010/main" val="13752848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635830"/>
          </a:xfrm>
        </p:spPr>
        <p:txBody>
          <a:bodyPr>
            <a:normAutofit/>
          </a:bodyPr>
          <a:lstStyle/>
          <a:p>
            <a:pPr algn="ctr"/>
            <a:r>
              <a:rPr lang="en-US" sz="2400" dirty="0" smtClean="0"/>
              <a:t>Circuit Diagram</a:t>
            </a:r>
            <a:endParaRPr lang="en-US" sz="2400" dirty="0"/>
          </a:p>
        </p:txBody>
      </p:sp>
      <p:sp>
        <p:nvSpPr>
          <p:cNvPr id="3" name="Slide Number Placeholder 2"/>
          <p:cNvSpPr>
            <a:spLocks noGrp="1"/>
          </p:cNvSpPr>
          <p:nvPr>
            <p:ph type="sldNum" sz="quarter" idx="12"/>
          </p:nvPr>
        </p:nvSpPr>
        <p:spPr/>
        <p:txBody>
          <a:bodyPr/>
          <a:lstStyle/>
          <a:p>
            <a:fld id="{1C48936C-1FCA-4053-B73F-10F8CBC689D7}" type="slidenum">
              <a:rPr lang="en-US" smtClean="0"/>
              <a:t>16</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8027" y="1120462"/>
            <a:ext cx="8002042" cy="5338293"/>
          </a:xfrm>
          <a:prstGeom prst="rect">
            <a:avLst/>
          </a:prstGeom>
        </p:spPr>
      </p:pic>
    </p:spTree>
    <p:extLst>
      <p:ext uri="{BB962C8B-B14F-4D97-AF65-F5344CB8AC3E}">
        <p14:creationId xmlns:p14="http://schemas.microsoft.com/office/powerpoint/2010/main" val="15764377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610072"/>
          </a:xfrm>
        </p:spPr>
        <p:txBody>
          <a:bodyPr>
            <a:normAutofit/>
          </a:bodyPr>
          <a:lstStyle/>
          <a:p>
            <a:r>
              <a:rPr lang="en-US" sz="2400" dirty="0" smtClean="0"/>
              <a:t>Full setup Circuit</a:t>
            </a:r>
            <a:endParaRPr lang="en-US" sz="2400" dirty="0"/>
          </a:p>
        </p:txBody>
      </p:sp>
      <p:sp>
        <p:nvSpPr>
          <p:cNvPr id="3" name="Slide Number Placeholder 2"/>
          <p:cNvSpPr>
            <a:spLocks noGrp="1"/>
          </p:cNvSpPr>
          <p:nvPr>
            <p:ph type="sldNum" sz="quarter" idx="12"/>
          </p:nvPr>
        </p:nvSpPr>
        <p:spPr/>
        <p:txBody>
          <a:bodyPr/>
          <a:lstStyle/>
          <a:p>
            <a:fld id="{1C48936C-1FCA-4053-B73F-10F8CBC689D7}" type="slidenum">
              <a:rPr lang="en-US" smtClean="0"/>
              <a:t>17</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9251" y="1094704"/>
            <a:ext cx="9221273" cy="5178080"/>
          </a:xfrm>
          <a:prstGeom prst="rect">
            <a:avLst/>
          </a:prstGeom>
        </p:spPr>
      </p:pic>
    </p:spTree>
    <p:extLst>
      <p:ext uri="{BB962C8B-B14F-4D97-AF65-F5344CB8AC3E}">
        <p14:creationId xmlns:p14="http://schemas.microsoft.com/office/powerpoint/2010/main" val="12224409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494162"/>
          </a:xfrm>
        </p:spPr>
        <p:txBody>
          <a:bodyPr>
            <a:noAutofit/>
          </a:bodyPr>
          <a:lstStyle/>
          <a:p>
            <a:r>
              <a:rPr lang="en-US" sz="3200" dirty="0" smtClean="0"/>
              <a:t>Result </a:t>
            </a:r>
            <a:endParaRPr lang="en-US" sz="3200" dirty="0"/>
          </a:p>
        </p:txBody>
      </p:sp>
      <p:sp>
        <p:nvSpPr>
          <p:cNvPr id="3" name="Slide Number Placeholder 2"/>
          <p:cNvSpPr>
            <a:spLocks noGrp="1"/>
          </p:cNvSpPr>
          <p:nvPr>
            <p:ph type="sldNum" sz="quarter" idx="12"/>
          </p:nvPr>
        </p:nvSpPr>
        <p:spPr/>
        <p:txBody>
          <a:bodyPr/>
          <a:lstStyle/>
          <a:p>
            <a:fld id="{1C48936C-1FCA-4053-B73F-10F8CBC689D7}" type="slidenum">
              <a:rPr lang="en-US" smtClean="0"/>
              <a:t>18</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5009"/>
            <a:ext cx="5203065" cy="4109198"/>
          </a:xfrm>
          <a:prstGeom prst="rect">
            <a:avLst/>
          </a:prstGeom>
        </p:spPr>
      </p:pic>
      <p:sp>
        <p:nvSpPr>
          <p:cNvPr id="6" name="Title 1"/>
          <p:cNvSpPr txBox="1">
            <a:spLocks/>
          </p:cNvSpPr>
          <p:nvPr/>
        </p:nvSpPr>
        <p:spPr>
          <a:xfrm>
            <a:off x="1" y="5778622"/>
            <a:ext cx="5306096" cy="49416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sz="1600" dirty="0" smtClean="0"/>
              <a:t>Fig: LCD display view (AQ) </a:t>
            </a:r>
            <a:endParaRPr lang="en-US" sz="1600" dirty="0"/>
          </a:p>
        </p:txBody>
      </p:sp>
      <p:sp>
        <p:nvSpPr>
          <p:cNvPr id="7" name="Title 1"/>
          <p:cNvSpPr txBox="1">
            <a:spLocks/>
          </p:cNvSpPr>
          <p:nvPr/>
        </p:nvSpPr>
        <p:spPr>
          <a:xfrm>
            <a:off x="5885641" y="5778622"/>
            <a:ext cx="5525037" cy="49416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sz="1600" dirty="0"/>
              <a:t>Fig: </a:t>
            </a:r>
            <a:r>
              <a:rPr lang="en-US" sz="1600" dirty="0" smtClean="0"/>
              <a:t>Cloud platform view </a:t>
            </a:r>
            <a:r>
              <a:rPr lang="en-US" sz="1600" dirty="0"/>
              <a:t>(AQ) </a:t>
            </a:r>
          </a:p>
        </p:txBody>
      </p:sp>
      <p:pic>
        <p:nvPicPr>
          <p:cNvPr id="8" name="Picture 7"/>
          <p:cNvPicPr/>
          <p:nvPr/>
        </p:nvPicPr>
        <p:blipFill>
          <a:blip r:embed="rId4">
            <a:extLst>
              <a:ext uri="{28A0092B-C50C-407E-A947-70E740481C1C}">
                <a14:useLocalDpi xmlns:a14="http://schemas.microsoft.com/office/drawing/2010/main" val="0"/>
              </a:ext>
            </a:extLst>
          </a:blip>
          <a:srcRect/>
          <a:stretch>
            <a:fillRect/>
          </a:stretch>
        </p:blipFill>
        <p:spPr bwMode="auto">
          <a:xfrm>
            <a:off x="5885640" y="1133339"/>
            <a:ext cx="5425487" cy="4391695"/>
          </a:xfrm>
          <a:prstGeom prst="rect">
            <a:avLst/>
          </a:prstGeom>
          <a:noFill/>
          <a:ln>
            <a:noFill/>
          </a:ln>
        </p:spPr>
      </p:pic>
    </p:spTree>
    <p:extLst>
      <p:ext uri="{BB962C8B-B14F-4D97-AF65-F5344CB8AC3E}">
        <p14:creationId xmlns:p14="http://schemas.microsoft.com/office/powerpoint/2010/main" val="13136578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C48936C-1FCA-4053-B73F-10F8CBC689D7}" type="slidenum">
              <a:rPr lang="en-US" smtClean="0"/>
              <a:t>19</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058" y="1324109"/>
            <a:ext cx="5100039" cy="4109198"/>
          </a:xfrm>
          <a:prstGeom prst="rect">
            <a:avLst/>
          </a:prstGeom>
        </p:spPr>
      </p:pic>
      <p:sp>
        <p:nvSpPr>
          <p:cNvPr id="6" name="Title 1"/>
          <p:cNvSpPr txBox="1">
            <a:spLocks/>
          </p:cNvSpPr>
          <p:nvPr/>
        </p:nvSpPr>
        <p:spPr>
          <a:xfrm>
            <a:off x="1" y="5778622"/>
            <a:ext cx="5306096" cy="49416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sz="1600" dirty="0"/>
              <a:t>Fig: LCD display view </a:t>
            </a:r>
            <a:r>
              <a:rPr lang="en-US" sz="1600" dirty="0" smtClean="0"/>
              <a:t>(CO) </a:t>
            </a:r>
            <a:endParaRPr lang="en-US" sz="1600" dirty="0"/>
          </a:p>
        </p:txBody>
      </p:sp>
      <p:sp>
        <p:nvSpPr>
          <p:cNvPr id="7" name="Title 1"/>
          <p:cNvSpPr txBox="1">
            <a:spLocks/>
          </p:cNvSpPr>
          <p:nvPr/>
        </p:nvSpPr>
        <p:spPr>
          <a:xfrm>
            <a:off x="5885641" y="5778622"/>
            <a:ext cx="5525037" cy="49416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sz="1600" dirty="0"/>
              <a:t>Fig: Cloud platform view (AQ) </a:t>
            </a:r>
          </a:p>
        </p:txBody>
      </p:sp>
      <p:pic>
        <p:nvPicPr>
          <p:cNvPr id="8" name="Picture 7"/>
          <p:cNvPicPr/>
          <p:nvPr/>
        </p:nvPicPr>
        <p:blipFill>
          <a:blip r:embed="rId4">
            <a:extLst>
              <a:ext uri="{28A0092B-C50C-407E-A947-70E740481C1C}">
                <a14:useLocalDpi xmlns:a14="http://schemas.microsoft.com/office/drawing/2010/main" val="0"/>
              </a:ext>
            </a:extLst>
          </a:blip>
          <a:srcRect/>
          <a:stretch>
            <a:fillRect/>
          </a:stretch>
        </p:blipFill>
        <p:spPr bwMode="auto">
          <a:xfrm>
            <a:off x="5885641" y="1206622"/>
            <a:ext cx="5692462" cy="4226685"/>
          </a:xfrm>
          <a:prstGeom prst="rect">
            <a:avLst/>
          </a:prstGeom>
          <a:noFill/>
          <a:ln>
            <a:noFill/>
          </a:ln>
        </p:spPr>
      </p:pic>
    </p:spTree>
    <p:extLst>
      <p:ext uri="{BB962C8B-B14F-4D97-AF65-F5344CB8AC3E}">
        <p14:creationId xmlns:p14="http://schemas.microsoft.com/office/powerpoint/2010/main" val="809747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3037266" y="433780"/>
            <a:ext cx="6117465" cy="703662"/>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a:xfrm>
            <a:off x="3213805" y="502277"/>
            <a:ext cx="5764389" cy="566669"/>
          </a:xfrm>
        </p:spPr>
        <p:txBody>
          <a:bodyPr anchor="t">
            <a:normAutofit fontScale="90000"/>
          </a:bodyPr>
          <a:lstStyle/>
          <a:p>
            <a:pPr algn="ctr">
              <a:lnSpc>
                <a:spcPct val="100000"/>
              </a:lnSpc>
            </a:pPr>
            <a:r>
              <a:rPr lang="en-US" sz="3200" dirty="0"/>
              <a:t>Supervisor Permission Proof</a:t>
            </a:r>
            <a:endParaRPr lang="en-US" sz="3600" dirty="0"/>
          </a:p>
        </p:txBody>
      </p:sp>
      <p:sp>
        <p:nvSpPr>
          <p:cNvPr id="3" name="Slide Number Placeholder 2"/>
          <p:cNvSpPr>
            <a:spLocks noGrp="1"/>
          </p:cNvSpPr>
          <p:nvPr>
            <p:ph type="sldNum" sz="quarter" idx="12"/>
          </p:nvPr>
        </p:nvSpPr>
        <p:spPr/>
        <p:txBody>
          <a:bodyPr/>
          <a:lstStyle/>
          <a:p>
            <a:fld id="{1C48936C-1FCA-4053-B73F-10F8CBC689D7}" type="slidenum">
              <a:rPr lang="en-US" smtClean="0"/>
              <a:t>2</a:t>
            </a:fld>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5459" y="1339403"/>
            <a:ext cx="10615669" cy="5035639"/>
          </a:xfrm>
        </p:spPr>
      </p:pic>
    </p:spTree>
    <p:extLst>
      <p:ext uri="{BB962C8B-B14F-4D97-AF65-F5344CB8AC3E}">
        <p14:creationId xmlns:p14="http://schemas.microsoft.com/office/powerpoint/2010/main" val="14628406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C48936C-1FCA-4053-B73F-10F8CBC689D7}" type="slidenum">
              <a:rPr lang="en-US" smtClean="0"/>
              <a:t>20</a:t>
            </a:fld>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928218"/>
            <a:ext cx="5537915" cy="4468867"/>
          </a:xfrm>
          <a:prstGeom prst="rect">
            <a:avLst/>
          </a:prstGeom>
        </p:spPr>
      </p:pic>
      <p:sp>
        <p:nvSpPr>
          <p:cNvPr id="5" name="Title 1"/>
          <p:cNvSpPr txBox="1">
            <a:spLocks/>
          </p:cNvSpPr>
          <p:nvPr/>
        </p:nvSpPr>
        <p:spPr>
          <a:xfrm>
            <a:off x="1" y="5778622"/>
            <a:ext cx="5306096" cy="49416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sz="1600" dirty="0"/>
              <a:t>Fig: LCD display view </a:t>
            </a:r>
            <a:r>
              <a:rPr lang="en-US" sz="1600" dirty="0" smtClean="0"/>
              <a:t>(LPG) </a:t>
            </a:r>
            <a:endParaRPr lang="en-US" sz="1600" dirty="0"/>
          </a:p>
        </p:txBody>
      </p:sp>
      <p:sp>
        <p:nvSpPr>
          <p:cNvPr id="6" name="Title 1"/>
          <p:cNvSpPr txBox="1">
            <a:spLocks/>
          </p:cNvSpPr>
          <p:nvPr/>
        </p:nvSpPr>
        <p:spPr>
          <a:xfrm>
            <a:off x="6426559" y="5778621"/>
            <a:ext cx="5306096" cy="4941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sz="1600" dirty="0"/>
              <a:t>Fig: Cloud platform view </a:t>
            </a:r>
            <a:r>
              <a:rPr lang="en-US" sz="1600" dirty="0" smtClean="0"/>
              <a:t>(LPG) </a:t>
            </a:r>
            <a:endParaRPr lang="en-US" sz="1600" dirty="0"/>
          </a:p>
        </p:txBody>
      </p:sp>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6233373" y="786549"/>
            <a:ext cx="5499281" cy="4468867"/>
          </a:xfrm>
          <a:prstGeom prst="rect">
            <a:avLst/>
          </a:prstGeom>
          <a:noFill/>
          <a:ln>
            <a:noFill/>
          </a:ln>
        </p:spPr>
      </p:pic>
    </p:spTree>
    <p:extLst>
      <p:ext uri="{BB962C8B-B14F-4D97-AF65-F5344CB8AC3E}">
        <p14:creationId xmlns:p14="http://schemas.microsoft.com/office/powerpoint/2010/main" val="785220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C48936C-1FCA-4053-B73F-10F8CBC689D7}" type="slidenum">
              <a:rPr lang="en-US" smtClean="0"/>
              <a:t>21</a:t>
            </a:fld>
            <a:endParaRPr lang="en-US"/>
          </a:p>
        </p:txBody>
      </p:sp>
      <p:sp>
        <p:nvSpPr>
          <p:cNvPr id="5" name="Title 1"/>
          <p:cNvSpPr txBox="1">
            <a:spLocks/>
          </p:cNvSpPr>
          <p:nvPr/>
        </p:nvSpPr>
        <p:spPr>
          <a:xfrm>
            <a:off x="1" y="5778622"/>
            <a:ext cx="5306096" cy="49416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sz="1600" dirty="0"/>
              <a:t>Fig: LCD display view </a:t>
            </a:r>
            <a:r>
              <a:rPr lang="en-US" sz="1600" dirty="0" smtClean="0"/>
              <a:t>(CH4) </a:t>
            </a:r>
            <a:endParaRPr lang="en-US" sz="1600" dirty="0"/>
          </a:p>
        </p:txBody>
      </p:sp>
      <p:sp>
        <p:nvSpPr>
          <p:cNvPr id="6" name="Title 1"/>
          <p:cNvSpPr txBox="1">
            <a:spLocks/>
          </p:cNvSpPr>
          <p:nvPr/>
        </p:nvSpPr>
        <p:spPr>
          <a:xfrm>
            <a:off x="6426559" y="5778621"/>
            <a:ext cx="5306096" cy="4941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sz="1600" dirty="0"/>
              <a:t>Fig: Cloud platform view </a:t>
            </a:r>
            <a:r>
              <a:rPr lang="en-US" sz="1600" dirty="0" smtClean="0"/>
              <a:t>(CH4) </a:t>
            </a:r>
            <a:endParaRPr lang="en-US" sz="1600" dirty="0"/>
          </a:p>
        </p:txBody>
      </p:sp>
      <p:pic>
        <p:nvPicPr>
          <p:cNvPr id="8"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 y="786549"/>
            <a:ext cx="5306096" cy="4802882"/>
          </a:xfrm>
          <a:prstGeom prst="rect">
            <a:avLst/>
          </a:prstGeom>
          <a:noFill/>
          <a:ln>
            <a:noFill/>
          </a:ln>
        </p:spPr>
      </p:pic>
      <p:pic>
        <p:nvPicPr>
          <p:cNvPr id="9" name="Picture 8"/>
          <p:cNvPicPr/>
          <p:nvPr/>
        </p:nvPicPr>
        <p:blipFill>
          <a:blip r:embed="rId4">
            <a:extLst>
              <a:ext uri="{28A0092B-C50C-407E-A947-70E740481C1C}">
                <a14:useLocalDpi xmlns:a14="http://schemas.microsoft.com/office/drawing/2010/main" val="0"/>
              </a:ext>
            </a:extLst>
          </a:blip>
          <a:srcRect/>
          <a:stretch>
            <a:fillRect/>
          </a:stretch>
        </p:blipFill>
        <p:spPr bwMode="auto">
          <a:xfrm>
            <a:off x="6156100" y="657759"/>
            <a:ext cx="5306096" cy="5120862"/>
          </a:xfrm>
          <a:prstGeom prst="rect">
            <a:avLst/>
          </a:prstGeom>
          <a:noFill/>
          <a:ln>
            <a:noFill/>
          </a:ln>
        </p:spPr>
      </p:pic>
    </p:spTree>
    <p:extLst>
      <p:ext uri="{BB962C8B-B14F-4D97-AF65-F5344CB8AC3E}">
        <p14:creationId xmlns:p14="http://schemas.microsoft.com/office/powerpoint/2010/main" val="19010923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C48936C-1FCA-4053-B73F-10F8CBC689D7}" type="slidenum">
              <a:rPr lang="en-US" smtClean="0"/>
              <a:t>22</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581"/>
            <a:ext cx="5765442" cy="4468868"/>
          </a:xfrm>
          <a:prstGeom prst="rect">
            <a:avLst/>
          </a:prstGeom>
        </p:spPr>
      </p:pic>
      <p:sp>
        <p:nvSpPr>
          <p:cNvPr id="5" name="Title 1"/>
          <p:cNvSpPr txBox="1">
            <a:spLocks/>
          </p:cNvSpPr>
          <p:nvPr/>
        </p:nvSpPr>
        <p:spPr>
          <a:xfrm>
            <a:off x="1" y="5778622"/>
            <a:ext cx="5306096" cy="75096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sz="1600" dirty="0"/>
              <a:t>Fig: LCD display </a:t>
            </a:r>
            <a:r>
              <a:rPr lang="en-US" sz="1600" dirty="0" smtClean="0"/>
              <a:t>view Temperature &amp; Humidity</a:t>
            </a:r>
            <a:endParaRPr lang="en-US" sz="1600" dirty="0"/>
          </a:p>
        </p:txBody>
      </p:sp>
      <p:sp>
        <p:nvSpPr>
          <p:cNvPr id="6" name="Title 1"/>
          <p:cNvSpPr txBox="1">
            <a:spLocks/>
          </p:cNvSpPr>
          <p:nvPr/>
        </p:nvSpPr>
        <p:spPr>
          <a:xfrm>
            <a:off x="6426559" y="5778621"/>
            <a:ext cx="5306096" cy="7509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cap="none" baseline="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sz="1600" dirty="0"/>
              <a:t>Fig: Cloud platform view </a:t>
            </a:r>
            <a:r>
              <a:rPr lang="en-US" sz="1600" dirty="0" smtClean="0"/>
              <a:t>Temperature</a:t>
            </a:r>
            <a:endParaRPr lang="en-US" sz="1600" dirty="0"/>
          </a:p>
        </p:txBody>
      </p:sp>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6336406" y="730751"/>
            <a:ext cx="5306096" cy="4669090"/>
          </a:xfrm>
          <a:prstGeom prst="rect">
            <a:avLst/>
          </a:prstGeom>
          <a:noFill/>
          <a:ln>
            <a:noFill/>
          </a:ln>
        </p:spPr>
      </p:pic>
    </p:spTree>
    <p:extLst>
      <p:ext uri="{BB962C8B-B14F-4D97-AF65-F5344CB8AC3E}">
        <p14:creationId xmlns:p14="http://schemas.microsoft.com/office/powerpoint/2010/main" val="12275917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C48936C-1FCA-4053-B73F-10F8CBC689D7}" type="slidenum">
              <a:rPr lang="en-US" smtClean="0"/>
              <a:t>23</a:t>
            </a:fld>
            <a:endParaRPr lang="en-US"/>
          </a:p>
        </p:txBody>
      </p:sp>
      <p:sp>
        <p:nvSpPr>
          <p:cNvPr id="5" name="Title 1"/>
          <p:cNvSpPr txBox="1">
            <a:spLocks/>
          </p:cNvSpPr>
          <p:nvPr/>
        </p:nvSpPr>
        <p:spPr>
          <a:xfrm>
            <a:off x="1" y="5778622"/>
            <a:ext cx="5306096" cy="75096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sz="1600" dirty="0"/>
              <a:t>Fig: Cloud platform view </a:t>
            </a:r>
            <a:r>
              <a:rPr lang="en-US" sz="1600" dirty="0" smtClean="0"/>
              <a:t>Humidity</a:t>
            </a:r>
            <a:endParaRPr lang="en-US" sz="1600" dirty="0"/>
          </a:p>
        </p:txBody>
      </p:sp>
      <p:sp>
        <p:nvSpPr>
          <p:cNvPr id="6" name="Title 1"/>
          <p:cNvSpPr txBox="1">
            <a:spLocks/>
          </p:cNvSpPr>
          <p:nvPr/>
        </p:nvSpPr>
        <p:spPr>
          <a:xfrm>
            <a:off x="6426559" y="5778621"/>
            <a:ext cx="5306096" cy="7509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800" b="1"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sz="1600" dirty="0"/>
              <a:t>Fig: Over Gas Detection Warning Via SMS</a:t>
            </a:r>
          </a:p>
        </p:txBody>
      </p:sp>
      <p:pic>
        <p:nvPicPr>
          <p:cNvPr id="8" name="Picture 7" descr="C:\Users\Eshan Syed\Downloads\4.JPG"/>
          <p:cNvPicPr/>
          <p:nvPr/>
        </p:nvPicPr>
        <p:blipFill>
          <a:blip r:embed="rId3" cstate="print"/>
          <a:srcRect/>
          <a:stretch/>
        </p:blipFill>
        <p:spPr>
          <a:xfrm>
            <a:off x="1" y="903313"/>
            <a:ext cx="5306096" cy="4875308"/>
          </a:xfrm>
          <a:prstGeom prst="rect">
            <a:avLst/>
          </a:prstGeom>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26559" y="903313"/>
            <a:ext cx="5306096" cy="4568825"/>
          </a:xfrm>
          <a:prstGeom prst="rect">
            <a:avLst/>
          </a:prstGeom>
          <a:noFill/>
          <a:ln>
            <a:noFill/>
          </a:ln>
        </p:spPr>
      </p:pic>
    </p:spTree>
    <p:extLst>
      <p:ext uri="{BB962C8B-B14F-4D97-AF65-F5344CB8AC3E}">
        <p14:creationId xmlns:p14="http://schemas.microsoft.com/office/powerpoint/2010/main" val="19037566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1211" y="248194"/>
            <a:ext cx="10058400" cy="731520"/>
          </a:xfrm>
        </p:spPr>
        <p:txBody>
          <a:bodyPr>
            <a:normAutofit/>
          </a:bodyPr>
          <a:lstStyle/>
          <a:p>
            <a:pPr algn="ctr"/>
            <a:r>
              <a:rPr lang="en-US" sz="3600" dirty="0" smtClean="0"/>
              <a:t>Future Work</a:t>
            </a:r>
            <a:endParaRPr lang="en-US" sz="3600" dirty="0"/>
          </a:p>
        </p:txBody>
      </p:sp>
      <p:sp>
        <p:nvSpPr>
          <p:cNvPr id="3" name="Content Placeholder 2"/>
          <p:cNvSpPr>
            <a:spLocks noGrp="1"/>
          </p:cNvSpPr>
          <p:nvPr>
            <p:ph idx="1"/>
          </p:nvPr>
        </p:nvSpPr>
        <p:spPr>
          <a:xfrm>
            <a:off x="645778" y="1214846"/>
            <a:ext cx="10665350" cy="5643154"/>
          </a:xfrm>
        </p:spPr>
        <p:txBody>
          <a:bodyPr>
            <a:noAutofit/>
          </a:bodyPr>
          <a:lstStyle/>
          <a:p>
            <a:pPr marL="52388" indent="0" algn="just">
              <a:buNone/>
            </a:pPr>
            <a:r>
              <a:rPr lang="en-US" sz="3200" dirty="0" smtClean="0"/>
              <a:t>In this project model, we didn’t use any dust sensors and alarming devices to alert in danger. We will do that in future. In our model, we didn’t make this for bigger houses like offices, schools. In that case we had to use wireless sensor network. But we had a lack of budget to build such devices. In future we will work along with radiation detection and machine learning algorithms for better future air quality detection.</a:t>
            </a:r>
          </a:p>
          <a:p>
            <a:pPr marL="52388" indent="0" algn="just">
              <a:buNone/>
            </a:pPr>
            <a:endParaRPr lang="en-US" sz="2800" b="1"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1C48936C-1FCA-4053-B73F-10F8CBC689D7}" type="slidenum">
              <a:rPr lang="en-US" smtClean="0"/>
              <a:pPr/>
              <a:t>24</a:t>
            </a:fld>
            <a:endParaRPr lang="en-US"/>
          </a:p>
        </p:txBody>
      </p:sp>
    </p:spTree>
    <p:extLst>
      <p:ext uri="{BB962C8B-B14F-4D97-AF65-F5344CB8AC3E}">
        <p14:creationId xmlns:p14="http://schemas.microsoft.com/office/powerpoint/2010/main" val="38689141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467367" y="225140"/>
            <a:ext cx="3257266" cy="646328"/>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4235354" y="200969"/>
            <a:ext cx="3721292" cy="646331"/>
          </a:xfrm>
          <a:prstGeom prst="rect">
            <a:avLst/>
          </a:prstGeom>
        </p:spPr>
        <p:txBody>
          <a:bodyPr wrap="square" anchor="ctr">
            <a:spAutoFit/>
          </a:bodyPr>
          <a:lstStyle/>
          <a:p>
            <a:pPr algn="ctr"/>
            <a:r>
              <a:rPr lang="en-US" sz="3600" b="1" spc="300" dirty="0" smtClean="0">
                <a:latin typeface="Berlin Sans FB Demi" panose="020E0802020502020306" pitchFamily="34" charset="0"/>
              </a:rPr>
              <a:t>Gantt Chart</a:t>
            </a:r>
            <a:endParaRPr lang="en-US" sz="3600" b="1" dirty="0">
              <a:latin typeface="Berlin Sans FB Demi" panose="020E0802020502020306" pitchFamily="34" charset="0"/>
            </a:endParaRPr>
          </a:p>
        </p:txBody>
      </p:sp>
      <p:sp>
        <p:nvSpPr>
          <p:cNvPr id="10" name="Rectangle 2"/>
          <p:cNvSpPr>
            <a:spLocks noChangeArrowheads="1"/>
          </p:cNvSpPr>
          <p:nvPr/>
        </p:nvSpPr>
        <p:spPr bwMode="auto">
          <a:xfrm>
            <a:off x="2370138" y="24241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Slide Number Placeholder 1"/>
          <p:cNvSpPr>
            <a:spLocks noGrp="1"/>
          </p:cNvSpPr>
          <p:nvPr>
            <p:ph type="sldNum" sz="quarter" idx="12"/>
          </p:nvPr>
        </p:nvSpPr>
        <p:spPr/>
        <p:txBody>
          <a:bodyPr/>
          <a:lstStyle/>
          <a:p>
            <a:fld id="{1C48936C-1FCA-4053-B73F-10F8CBC689D7}" type="slidenum">
              <a:rPr lang="en-US" smtClean="0"/>
              <a:t>25</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1362050368"/>
              </p:ext>
            </p:extLst>
          </p:nvPr>
        </p:nvGraphicFramePr>
        <p:xfrm>
          <a:off x="436728" y="923927"/>
          <a:ext cx="11327642" cy="5489127"/>
        </p:xfrm>
        <a:graphic>
          <a:graphicData uri="http://schemas.openxmlformats.org/drawingml/2006/table">
            <a:tbl>
              <a:tblPr firstRow="1" firstCol="1" bandRow="1"/>
              <a:tblGrid>
                <a:gridCol w="1843604"/>
                <a:gridCol w="703794"/>
                <a:gridCol w="541961"/>
                <a:gridCol w="567127"/>
                <a:gridCol w="462657"/>
                <a:gridCol w="507431"/>
                <a:gridCol w="738758"/>
                <a:gridCol w="619365"/>
                <a:gridCol w="746221"/>
                <a:gridCol w="746222"/>
                <a:gridCol w="805919"/>
                <a:gridCol w="955163"/>
                <a:gridCol w="835768"/>
                <a:gridCol w="1253652"/>
              </a:tblGrid>
              <a:tr h="29883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dirty="0" smtClean="0">
                          <a:effectLst/>
                          <a:latin typeface="Times New Roman" panose="02020603050405020304" pitchFamily="18" charset="0"/>
                          <a:ea typeface="Calibri" panose="020F0502020204030204" pitchFamily="34" charset="0"/>
                          <a:cs typeface="Times New Roman" panose="02020603050405020304" pitchFamily="18" charset="0"/>
                        </a:rPr>
                        <a:t>Process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1-2-3W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4w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5w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6w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7 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7-8-9w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10w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10-11w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12-13w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14w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15-16-17w </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400" b="1" dirty="0">
                          <a:effectLst/>
                          <a:latin typeface="Times New Roman" panose="02020603050405020304" pitchFamily="18" charset="0"/>
                          <a:ea typeface="Calibri" panose="020F0502020204030204" pitchFamily="34" charset="0"/>
                          <a:cs typeface="Times New Roman" panose="02020603050405020304" pitchFamily="18" charset="0"/>
                        </a:rPr>
                        <a:t>18w</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6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Status</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50426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Literature review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6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Complete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22263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Project Title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60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Complete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26420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Proposal Writing </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800" dirty="0">
                          <a:solidFill>
                            <a:schemeClr val="tx1">
                              <a:lumMod val="75000"/>
                              <a:lumOff val="25000"/>
                            </a:schemeClr>
                          </a:solidFill>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Complete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41131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Collection of component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7000"/>
                        </a:lnSpc>
                        <a:spcBef>
                          <a:spcPts val="0"/>
                        </a:spcBef>
                        <a:spcAft>
                          <a:spcPts val="800"/>
                        </a:spcAft>
                        <a:buClrTx/>
                        <a:buSzTx/>
                        <a:buFontTx/>
                        <a:buNone/>
                        <a:tabLst/>
                        <a:defRPr/>
                      </a:pPr>
                      <a:r>
                        <a:rPr lang="en-US" sz="1600"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Complete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41131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Creating Working Method</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7000"/>
                        </a:lnSpc>
                        <a:spcBef>
                          <a:spcPts val="0"/>
                        </a:spcBef>
                        <a:spcAft>
                          <a:spcPts val="800"/>
                        </a:spcAft>
                        <a:buClrTx/>
                        <a:buSzTx/>
                        <a:buFontTx/>
                        <a:buNone/>
                        <a:tabLst/>
                        <a:defRPr/>
                      </a:pPr>
                      <a:r>
                        <a:rPr lang="en-US" sz="1600"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Complete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62017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Learning Necessary  Programmig Language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9CC2E5"/>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7000"/>
                        </a:lnSpc>
                        <a:spcBef>
                          <a:spcPts val="0"/>
                        </a:spcBef>
                        <a:spcAft>
                          <a:spcPts val="800"/>
                        </a:spcAft>
                        <a:buClrTx/>
                        <a:buSzTx/>
                        <a:buFontTx/>
                        <a:buNone/>
                        <a:tabLst/>
                        <a:defRPr/>
                      </a:pPr>
                      <a:r>
                        <a:rPr lang="en-US" sz="1600"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Complete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41131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Design Circuit Diagram</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7000"/>
                        </a:lnSpc>
                        <a:spcBef>
                          <a:spcPts val="0"/>
                        </a:spcBef>
                        <a:spcAft>
                          <a:spcPts val="800"/>
                        </a:spcAft>
                        <a:buClrTx/>
                        <a:buSzTx/>
                        <a:buFontTx/>
                        <a:buNone/>
                        <a:tabLst/>
                        <a:defRPr/>
                      </a:pPr>
                      <a:r>
                        <a:rPr lang="en-US" sz="1600"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Complete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22263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Analyze the results </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600"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Complete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41131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Creating Database of found result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600"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Complete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23872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Finalize our design </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600"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Complete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23872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Report writing</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9CC2E5"/>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600"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Complete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23872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Project Review</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r>
                        <a:rPr lang="en-US" sz="1600"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Complete</a:t>
                      </a: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r h="41131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b="1">
                          <a:effectLst/>
                          <a:latin typeface="Times New Roman" panose="02020603050405020304" pitchFamily="18" charset="0"/>
                          <a:ea typeface="Calibri" panose="020F0502020204030204" pitchFamily="34" charset="0"/>
                          <a:cs typeface="Times New Roman" panose="02020603050405020304" pitchFamily="18" charset="0"/>
                        </a:rPr>
                        <a:t>Final report submission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EEAF6"/>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nSpc>
                          <a:spcPct val="107000"/>
                        </a:lnSpc>
                        <a:spcBef>
                          <a:spcPts val="0"/>
                        </a:spcBef>
                        <a:spcAft>
                          <a:spcPts val="8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59717" marR="59717" marT="829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algn="ctr">
                        <a:lnSpc>
                          <a:spcPct val="107000"/>
                        </a:lnSpc>
                        <a:spcBef>
                          <a:spcPts val="0"/>
                        </a:spcBef>
                        <a:spcAft>
                          <a:spcPts val="800"/>
                        </a:spcAft>
                      </a:pPr>
                      <a:endParaRPr lang="en-US" sz="16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75000"/>
                      </a:srgbClr>
                    </a:solidFill>
                  </a:tcPr>
                </a:tc>
              </a:tr>
            </a:tbl>
          </a:graphicData>
        </a:graphic>
      </p:graphicFrame>
      <p:cxnSp>
        <p:nvCxnSpPr>
          <p:cNvPr id="6" name="Straight Connector 5"/>
          <p:cNvCxnSpPr/>
          <p:nvPr/>
        </p:nvCxnSpPr>
        <p:spPr>
          <a:xfrm>
            <a:off x="5048518" y="3464417"/>
            <a:ext cx="0" cy="7469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09803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2685" y="1656950"/>
            <a:ext cx="11306629" cy="4615833"/>
          </a:xfrm>
        </p:spPr>
        <p:txBody>
          <a:bodyPr>
            <a:noAutofit/>
          </a:bodyPr>
          <a:lstStyle/>
          <a:p>
            <a:pPr marL="0" indent="0" algn="just">
              <a:lnSpc>
                <a:spcPct val="100000"/>
              </a:lnSpc>
              <a:buNone/>
            </a:pPr>
            <a:r>
              <a:rPr lang="en-US" sz="3200" dirty="0">
                <a:latin typeface="+mj-lt"/>
              </a:rPr>
              <a:t>An air pollution monitoring system was designed, implemented and tested. The proposed system shows better reliability because it is based on GPRS system. GPRS network is easily available and consume less bandwidth as compare to other networks. In this proposed system use Sim900A model that is contain low cost as compare to other 3G and 4G hardware. The proposed system provides high accuracy as compare to other previous method due to its low bit error rate.</a:t>
            </a:r>
            <a:endParaRPr lang="en-US" sz="3200" dirty="0" smtClean="0">
              <a:latin typeface="+mj-lt"/>
            </a:endParaRPr>
          </a:p>
        </p:txBody>
      </p:sp>
      <p:sp>
        <p:nvSpPr>
          <p:cNvPr id="4" name="Rounded Rectangle 3"/>
          <p:cNvSpPr/>
          <p:nvPr/>
        </p:nvSpPr>
        <p:spPr>
          <a:xfrm>
            <a:off x="4257675" y="403907"/>
            <a:ext cx="3676650" cy="769454"/>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4257675" y="527029"/>
            <a:ext cx="3676650" cy="646331"/>
          </a:xfrm>
          <a:prstGeom prst="rect">
            <a:avLst/>
          </a:prstGeom>
        </p:spPr>
        <p:txBody>
          <a:bodyPr wrap="square" anchor="ctr">
            <a:spAutoFit/>
          </a:bodyPr>
          <a:lstStyle/>
          <a:p>
            <a:pPr algn="ctr"/>
            <a:r>
              <a:rPr lang="en-US" sz="3600" b="1" spc="300" dirty="0" smtClean="0">
                <a:latin typeface="Berlin Sans FB Demi" panose="020E0802020502020306" pitchFamily="34" charset="0"/>
              </a:rPr>
              <a:t>Conclusion</a:t>
            </a:r>
            <a:endParaRPr lang="en-US" sz="3600" b="1" dirty="0">
              <a:latin typeface="Berlin Sans FB Demi" panose="020E0802020502020306" pitchFamily="34" charset="0"/>
            </a:endParaRPr>
          </a:p>
        </p:txBody>
      </p:sp>
      <p:sp>
        <p:nvSpPr>
          <p:cNvPr id="2" name="Slide Number Placeholder 1"/>
          <p:cNvSpPr>
            <a:spLocks noGrp="1"/>
          </p:cNvSpPr>
          <p:nvPr>
            <p:ph type="sldNum" sz="quarter" idx="12"/>
          </p:nvPr>
        </p:nvSpPr>
        <p:spPr/>
        <p:txBody>
          <a:bodyPr/>
          <a:lstStyle/>
          <a:p>
            <a:fld id="{1C48936C-1FCA-4053-B73F-10F8CBC689D7}" type="slidenum">
              <a:rPr lang="en-US" smtClean="0"/>
              <a:t>26</a:t>
            </a:fld>
            <a:endParaRPr lang="en-US"/>
          </a:p>
        </p:txBody>
      </p:sp>
    </p:spTree>
    <p:extLst>
      <p:ext uri="{BB962C8B-B14F-4D97-AF65-F5344CB8AC3E}">
        <p14:creationId xmlns:p14="http://schemas.microsoft.com/office/powerpoint/2010/main" val="13467645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257675" y="382811"/>
            <a:ext cx="3676650" cy="892577"/>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4257675" y="434697"/>
            <a:ext cx="3676650" cy="830997"/>
          </a:xfrm>
          <a:prstGeom prst="rect">
            <a:avLst/>
          </a:prstGeom>
        </p:spPr>
        <p:txBody>
          <a:bodyPr wrap="square" anchor="ctr">
            <a:spAutoFit/>
          </a:bodyPr>
          <a:lstStyle/>
          <a:p>
            <a:pPr algn="ctr"/>
            <a:r>
              <a:rPr lang="en-US" sz="4800" b="1" spc="300" dirty="0" smtClean="0">
                <a:latin typeface="Berlin Sans FB Demi" panose="020E0802020502020306" pitchFamily="34" charset="0"/>
              </a:rPr>
              <a:t>References</a:t>
            </a:r>
            <a:endParaRPr lang="en-US" sz="4800" b="1" dirty="0">
              <a:latin typeface="Berlin Sans FB Demi" panose="020E0802020502020306" pitchFamily="34" charset="0"/>
            </a:endParaRPr>
          </a:p>
        </p:txBody>
      </p:sp>
      <p:sp>
        <p:nvSpPr>
          <p:cNvPr id="6" name="Slide Number Placeholder 5"/>
          <p:cNvSpPr>
            <a:spLocks noGrp="1"/>
          </p:cNvSpPr>
          <p:nvPr>
            <p:ph type="sldNum" sz="quarter" idx="12"/>
          </p:nvPr>
        </p:nvSpPr>
        <p:spPr/>
        <p:txBody>
          <a:bodyPr/>
          <a:lstStyle/>
          <a:p>
            <a:fld id="{1C48936C-1FCA-4053-B73F-10F8CBC689D7}" type="slidenum">
              <a:rPr lang="en-US" smtClean="0"/>
              <a:t>27</a:t>
            </a:fld>
            <a:endParaRPr lang="en-US"/>
          </a:p>
        </p:txBody>
      </p:sp>
      <p:sp>
        <p:nvSpPr>
          <p:cNvPr id="2" name="Rectangle 1"/>
          <p:cNvSpPr/>
          <p:nvPr/>
        </p:nvSpPr>
        <p:spPr>
          <a:xfrm>
            <a:off x="283335" y="1604831"/>
            <a:ext cx="11318943" cy="1508105"/>
          </a:xfrm>
          <a:prstGeom prst="rect">
            <a:avLst/>
          </a:prstGeom>
        </p:spPr>
        <p:txBody>
          <a:bodyPr wrap="square">
            <a:spAutoFit/>
          </a:bodyPr>
          <a:lstStyle/>
          <a:p>
            <a:pPr algn="just">
              <a:lnSpc>
                <a:spcPct val="150000"/>
              </a:lnSpc>
              <a:spcAft>
                <a:spcPts val="800"/>
              </a:spcAft>
            </a:pPr>
            <a:endParaRPr lang="en-US" sz="1600" dirty="0" smtClean="0">
              <a:effectLst/>
              <a:latin typeface="Georgia (Headings)"/>
              <a:ea typeface="Calibri" panose="020F0502020204030204" pitchFamily="34" charset="0"/>
              <a:cs typeface="Vrinda" panose="020B0502040204020203" pitchFamily="34" charset="0"/>
            </a:endParaRPr>
          </a:p>
          <a:p>
            <a:pPr algn="just">
              <a:lnSpc>
                <a:spcPct val="150000"/>
              </a:lnSpc>
              <a:spcAft>
                <a:spcPts val="800"/>
              </a:spcAft>
            </a:pPr>
            <a:endParaRPr lang="en-US" sz="1600" dirty="0">
              <a:latin typeface="Georgia (Headings)"/>
              <a:ea typeface="Calibri" panose="020F0502020204030204" pitchFamily="34" charset="0"/>
              <a:cs typeface="Vrinda" panose="020B0502040204020203" pitchFamily="34" charset="0"/>
            </a:endParaRPr>
          </a:p>
          <a:p>
            <a:pPr algn="just">
              <a:lnSpc>
                <a:spcPct val="150000"/>
              </a:lnSpc>
              <a:spcAft>
                <a:spcPts val="800"/>
              </a:spcAft>
            </a:pPr>
            <a:endParaRPr lang="en-US" sz="1600" dirty="0" smtClean="0">
              <a:effectLst/>
              <a:latin typeface="Georgia (Headings)"/>
              <a:ea typeface="Calibri" panose="020F0502020204030204" pitchFamily="34" charset="0"/>
              <a:cs typeface="Vrinda" panose="020B0502040204020203"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839184162"/>
              </p:ext>
            </p:extLst>
          </p:nvPr>
        </p:nvGraphicFramePr>
        <p:xfrm>
          <a:off x="283335" y="1416758"/>
          <a:ext cx="11165983" cy="5220276"/>
        </p:xfrm>
        <a:graphic>
          <a:graphicData uri="http://schemas.openxmlformats.org/drawingml/2006/table">
            <a:tbl>
              <a:tblPr firstRow="1" bandRow="1">
                <a:tableStyleId>{5940675A-B579-460E-94D1-54222C63F5DA}</a:tableStyleId>
              </a:tblPr>
              <a:tblGrid>
                <a:gridCol w="530705"/>
                <a:gridCol w="10635278"/>
              </a:tblGrid>
              <a:tr h="986942">
                <a:tc>
                  <a:txBody>
                    <a:bodyPr/>
                    <a:lstStyle/>
                    <a:p>
                      <a:r>
                        <a:rPr lang="en-US" sz="1600" dirty="0" smtClean="0">
                          <a:latin typeface="Georgia (Headings)"/>
                        </a:rPr>
                        <a:t>[1] </a:t>
                      </a:r>
                      <a:endParaRPr lang="en-US" sz="1600" dirty="0">
                        <a:latin typeface="Georgia (Heading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latin typeface="Georgia (Headings)"/>
                        </a:rPr>
                        <a:t>Shaheduzzaman</a:t>
                      </a:r>
                      <a:r>
                        <a:rPr lang="en-US" sz="1600" dirty="0" smtClean="0">
                          <a:latin typeface="Georgia (Headings)"/>
                        </a:rPr>
                        <a:t> Chowdhury, MD. </a:t>
                      </a:r>
                      <a:r>
                        <a:rPr lang="en-US" sz="1600" dirty="0" err="1" smtClean="0">
                          <a:latin typeface="Georgia (Headings)"/>
                        </a:rPr>
                        <a:t>Shahedul</a:t>
                      </a:r>
                      <a:r>
                        <a:rPr lang="en-US" sz="1600" dirty="0" smtClean="0">
                          <a:latin typeface="Georgia (Headings)"/>
                        </a:rPr>
                        <a:t> Islam, Md. Kaiser </a:t>
                      </a:r>
                      <a:r>
                        <a:rPr lang="en-US" sz="1600" dirty="0" err="1" smtClean="0">
                          <a:latin typeface="Georgia (Headings)"/>
                        </a:rPr>
                        <a:t>Raihan</a:t>
                      </a:r>
                      <a:r>
                        <a:rPr lang="en-US" sz="1600" dirty="0" smtClean="0">
                          <a:latin typeface="Georgia (Headings)"/>
                        </a:rPr>
                        <a:t> and Mohammed </a:t>
                      </a:r>
                      <a:r>
                        <a:rPr lang="en-US" sz="1600" dirty="0" err="1" smtClean="0">
                          <a:latin typeface="Georgia (Headings)"/>
                        </a:rPr>
                        <a:t>Shahriar</a:t>
                      </a:r>
                      <a:r>
                        <a:rPr lang="en-US" sz="1600" dirty="0" smtClean="0">
                          <a:latin typeface="Georgia (Headings)"/>
                        </a:rPr>
                        <a:t> </a:t>
                      </a:r>
                      <a:r>
                        <a:rPr lang="en-US" sz="1600" dirty="0" err="1" smtClean="0">
                          <a:latin typeface="Georgia (Headings)"/>
                        </a:rPr>
                        <a:t>Aretin</a:t>
                      </a:r>
                      <a:r>
                        <a:rPr lang="en-US" sz="1600" dirty="0" smtClean="0">
                          <a:latin typeface="Georgia (Headings)"/>
                        </a:rPr>
                        <a:t>,“Design &amp; Implementation of an </a:t>
                      </a:r>
                      <a:r>
                        <a:rPr lang="en-US" sz="1600" dirty="0" err="1" smtClean="0">
                          <a:latin typeface="Georgia (Headings)"/>
                        </a:rPr>
                        <a:t>IoT</a:t>
                      </a:r>
                      <a:r>
                        <a:rPr lang="en-US" sz="1600" dirty="0" smtClean="0">
                          <a:latin typeface="Georgia (Headings)"/>
                        </a:rPr>
                        <a:t> based air pollution detection &amp; monitoring system,” 5th International Conference on Advances in Electrical Engineering (ICAEE), 26-28 September 2019, Bangladesh, pp. 296-300.</a:t>
                      </a:r>
                      <a:endParaRPr lang="en-US" sz="1600" dirty="0" smtClean="0">
                        <a:latin typeface="Georgia (Headings)"/>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1014606">
                <a:tc>
                  <a:txBody>
                    <a:bodyPr/>
                    <a:lstStyle/>
                    <a:p>
                      <a:r>
                        <a:rPr lang="en-US" sz="1600" dirty="0" smtClean="0">
                          <a:effectLst/>
                          <a:latin typeface="Georgia (Headings)"/>
                        </a:rPr>
                        <a:t>[2] </a:t>
                      </a:r>
                      <a:endParaRPr lang="en-US" sz="1600" dirty="0">
                        <a:latin typeface="Georgia (Heading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latin typeface="Georgia (Headings)"/>
                        </a:rPr>
                        <a:t>Nael</a:t>
                      </a:r>
                      <a:r>
                        <a:rPr lang="en-US" sz="1600" dirty="0" smtClean="0">
                          <a:latin typeface="Georgia (Headings)"/>
                        </a:rPr>
                        <a:t> </a:t>
                      </a:r>
                      <a:r>
                        <a:rPr lang="en-US" sz="1600" dirty="0" err="1" smtClean="0">
                          <a:latin typeface="Georgia (Headings)"/>
                        </a:rPr>
                        <a:t>Abd</a:t>
                      </a:r>
                      <a:r>
                        <a:rPr lang="en-US" sz="1600" dirty="0" smtClean="0">
                          <a:latin typeface="Georgia (Headings)"/>
                        </a:rPr>
                        <a:t> </a:t>
                      </a:r>
                      <a:r>
                        <a:rPr lang="en-US" sz="1600" dirty="0" err="1" smtClean="0">
                          <a:latin typeface="Georgia (Headings)"/>
                        </a:rPr>
                        <a:t>Alfatah</a:t>
                      </a:r>
                      <a:r>
                        <a:rPr lang="en-US" sz="1600" dirty="0" smtClean="0">
                          <a:latin typeface="Georgia (Headings)"/>
                        </a:rPr>
                        <a:t> </a:t>
                      </a:r>
                      <a:r>
                        <a:rPr lang="en-US" sz="1600" dirty="0" err="1" smtClean="0">
                          <a:latin typeface="Georgia (Headings)"/>
                        </a:rPr>
                        <a:t>Husein</a:t>
                      </a:r>
                      <a:r>
                        <a:rPr lang="en-US" sz="1600" dirty="0" smtClean="0">
                          <a:latin typeface="Georgia (Headings)"/>
                        </a:rPr>
                        <a:t>, Abdul </a:t>
                      </a:r>
                      <a:r>
                        <a:rPr lang="en-US" sz="1600" dirty="0" err="1" smtClean="0">
                          <a:latin typeface="Georgia (Headings)"/>
                        </a:rPr>
                        <a:t>Hadi</a:t>
                      </a:r>
                      <a:r>
                        <a:rPr lang="en-US" sz="1600" dirty="0" smtClean="0">
                          <a:latin typeface="Georgia (Headings)"/>
                        </a:rPr>
                        <a:t> </a:t>
                      </a:r>
                      <a:r>
                        <a:rPr lang="en-US" sz="1600" dirty="0" err="1" smtClean="0">
                          <a:latin typeface="Georgia (Headings)"/>
                        </a:rPr>
                        <a:t>Abd</a:t>
                      </a:r>
                      <a:r>
                        <a:rPr lang="en-US" sz="1600" dirty="0" smtClean="0">
                          <a:latin typeface="Georgia (Headings)"/>
                        </a:rPr>
                        <a:t> Rahman, </a:t>
                      </a:r>
                      <a:r>
                        <a:rPr lang="en-US" sz="1600" dirty="0" err="1" smtClean="0">
                          <a:latin typeface="Georgia (Headings)"/>
                        </a:rPr>
                        <a:t>Dahlila</a:t>
                      </a:r>
                      <a:r>
                        <a:rPr lang="en-US" sz="1600" dirty="0" smtClean="0">
                          <a:latin typeface="Georgia (Headings)"/>
                        </a:rPr>
                        <a:t> </a:t>
                      </a:r>
                      <a:r>
                        <a:rPr lang="en-US" sz="1600" dirty="0" err="1" smtClean="0">
                          <a:latin typeface="Georgia (Headings)"/>
                        </a:rPr>
                        <a:t>Putri</a:t>
                      </a:r>
                      <a:r>
                        <a:rPr lang="en-US" sz="1600" dirty="0" smtClean="0">
                          <a:latin typeface="Georgia (Headings)"/>
                        </a:rPr>
                        <a:t> </a:t>
                      </a:r>
                      <a:r>
                        <a:rPr lang="en-US" sz="1600" dirty="0" err="1" smtClean="0">
                          <a:latin typeface="Georgia (Headings)"/>
                        </a:rPr>
                        <a:t>Dahnil</a:t>
                      </a:r>
                      <a:r>
                        <a:rPr lang="en-US" sz="1600" dirty="0" smtClean="0">
                          <a:latin typeface="Georgia (Headings)"/>
                        </a:rPr>
                        <a:t>, “Evaluation of </a:t>
                      </a:r>
                      <a:r>
                        <a:rPr lang="en-US" sz="1600" dirty="0" err="1" smtClean="0">
                          <a:latin typeface="Georgia (Headings)"/>
                        </a:rPr>
                        <a:t>LoRa</a:t>
                      </a:r>
                      <a:r>
                        <a:rPr lang="en-US" sz="1600" dirty="0" smtClean="0">
                          <a:latin typeface="Georgia (Headings)"/>
                        </a:rPr>
                        <a:t> Based air pollution monitoring system,” (IJACSA) International Journal of Advanced Computer Science and Applications Vol. 10,No. 7, 2019, pp. 391-396.</a:t>
                      </a:r>
                    </a:p>
                    <a:p>
                      <a:endParaRPr lang="en-US" sz="1600" dirty="0">
                        <a:latin typeface="Georgia (Heading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550786">
                <a:tc>
                  <a:txBody>
                    <a:bodyPr/>
                    <a:lstStyle/>
                    <a:p>
                      <a:r>
                        <a:rPr lang="en-US" sz="1600" dirty="0" smtClean="0">
                          <a:latin typeface="Georgia (Headings)"/>
                        </a:rPr>
                        <a:t>[3] </a:t>
                      </a:r>
                      <a:endParaRPr lang="en-US" sz="1600" dirty="0">
                        <a:latin typeface="Georgia (Heading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Georgia (Headings)"/>
                        </a:rPr>
                        <a:t>Ravi Kishore </a:t>
                      </a:r>
                      <a:r>
                        <a:rPr lang="en-US" sz="1600" dirty="0" err="1" smtClean="0">
                          <a:latin typeface="Georgia (Headings)"/>
                        </a:rPr>
                        <a:t>Kodali</a:t>
                      </a:r>
                      <a:r>
                        <a:rPr lang="en-US" sz="1600" dirty="0" smtClean="0">
                          <a:latin typeface="Georgia (Headings)"/>
                        </a:rPr>
                        <a:t>' and </a:t>
                      </a:r>
                      <a:r>
                        <a:rPr lang="en-US" sz="1600" dirty="0" err="1" smtClean="0">
                          <a:latin typeface="Georgia (Headings)"/>
                        </a:rPr>
                        <a:t>Sasweth</a:t>
                      </a:r>
                      <a:r>
                        <a:rPr lang="en-US" sz="1600" dirty="0" smtClean="0">
                          <a:latin typeface="Georgia (Headings)"/>
                        </a:rPr>
                        <a:t> C. </a:t>
                      </a:r>
                      <a:r>
                        <a:rPr lang="en-US" sz="1600" dirty="0" err="1" smtClean="0">
                          <a:latin typeface="Georgia (Headings)"/>
                        </a:rPr>
                        <a:t>Rajanarayanan</a:t>
                      </a:r>
                      <a:r>
                        <a:rPr lang="en-US" sz="1600" dirty="0" smtClean="0">
                          <a:latin typeface="Georgia (Headings)"/>
                        </a:rPr>
                        <a:t>, “</a:t>
                      </a:r>
                      <a:r>
                        <a:rPr lang="en-US" sz="1600" dirty="0" err="1" smtClean="0">
                          <a:latin typeface="Georgia (Headings)"/>
                        </a:rPr>
                        <a:t>IoT</a:t>
                      </a:r>
                      <a:r>
                        <a:rPr lang="en-US" sz="1600" dirty="0" smtClean="0">
                          <a:latin typeface="Georgia (Headings)"/>
                        </a:rPr>
                        <a:t> based Indoor Air Quality Monitoring System,” IEEE Conference 2019, pp. 261-265.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1087561">
                <a:tc>
                  <a:txBody>
                    <a:bodyPr/>
                    <a:lstStyle/>
                    <a:p>
                      <a:r>
                        <a:rPr lang="en-US" sz="1600" dirty="0" smtClean="0">
                          <a:latin typeface="Georgia (Headings)"/>
                        </a:rPr>
                        <a:t>[4] </a:t>
                      </a:r>
                      <a:endParaRPr lang="en-US" sz="1600" dirty="0">
                        <a:latin typeface="Georgia (Heading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ct val="150000"/>
                        </a:lnSpc>
                        <a:spcAft>
                          <a:spcPts val="800"/>
                        </a:spcAft>
                      </a:pPr>
                      <a:r>
                        <a:rPr lang="en-US" sz="1600" dirty="0" err="1" smtClean="0">
                          <a:latin typeface="Georgia (Headings)"/>
                        </a:rPr>
                        <a:t>Yamunathangam</a:t>
                      </a:r>
                      <a:r>
                        <a:rPr lang="en-US" sz="1600" dirty="0" smtClean="0">
                          <a:latin typeface="Georgia (Headings)"/>
                        </a:rPr>
                        <a:t>, K. </a:t>
                      </a:r>
                      <a:r>
                        <a:rPr lang="en-US" sz="1600" dirty="0" err="1" smtClean="0">
                          <a:latin typeface="Georgia (Headings)"/>
                        </a:rPr>
                        <a:t>Pritheka</a:t>
                      </a:r>
                      <a:r>
                        <a:rPr lang="en-US" sz="1600" dirty="0" smtClean="0">
                          <a:latin typeface="Georgia (Headings)"/>
                        </a:rPr>
                        <a:t>, P. </a:t>
                      </a:r>
                      <a:r>
                        <a:rPr lang="en-US" sz="1600" dirty="0" err="1" smtClean="0">
                          <a:latin typeface="Georgia (Headings)"/>
                        </a:rPr>
                        <a:t>Varuna</a:t>
                      </a:r>
                      <a:r>
                        <a:rPr lang="en-US" sz="1600" dirty="0" smtClean="0">
                          <a:latin typeface="Georgia (Headings)"/>
                        </a:rPr>
                        <a:t>, “IOT Enabled Air Pollution Monitoring and Awareness Creation System,” International Journal of Recent Technology and Engineering (IJRTE) ISSN: 2277-3878, Volume-7 Issue-45, November 2018, pp. 398-400.</a:t>
                      </a:r>
                      <a:endParaRPr lang="en-US" sz="1600" b="1" dirty="0" smtClean="0">
                        <a:latin typeface="Georgia (Heading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1398694">
                <a:tc>
                  <a:txBody>
                    <a:bodyPr/>
                    <a:lstStyle/>
                    <a:p>
                      <a:r>
                        <a:rPr lang="en-US" sz="1600" dirty="0" smtClean="0">
                          <a:latin typeface="Georgia (Headings)"/>
                        </a:rPr>
                        <a:t>[5] </a:t>
                      </a:r>
                      <a:endParaRPr lang="en-US" sz="1600" dirty="0">
                        <a:latin typeface="Georgia (Heading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just" defTabSz="914400" rtl="0" eaLnBrk="1" fontAlgn="auto" latinLnBrk="0" hangingPunct="1">
                        <a:lnSpc>
                          <a:spcPct val="150000"/>
                        </a:lnSpc>
                        <a:spcBef>
                          <a:spcPts val="0"/>
                        </a:spcBef>
                        <a:spcAft>
                          <a:spcPts val="800"/>
                        </a:spcAft>
                        <a:buClrTx/>
                        <a:buSzTx/>
                        <a:buFontTx/>
                        <a:buNone/>
                        <a:tabLst/>
                        <a:defRPr/>
                      </a:pPr>
                      <a:r>
                        <a:rPr lang="en-US" sz="1600" dirty="0" err="1" smtClean="0">
                          <a:latin typeface="Georgia (Headings)"/>
                        </a:rPr>
                        <a:t>Devahema</a:t>
                      </a:r>
                      <a:r>
                        <a:rPr lang="en-US" sz="1600" dirty="0" smtClean="0">
                          <a:latin typeface="Georgia (Headings)"/>
                        </a:rPr>
                        <a:t>'. P.V. </a:t>
                      </a:r>
                      <a:r>
                        <a:rPr lang="en-US" sz="1600" dirty="0" err="1" smtClean="0">
                          <a:latin typeface="Georgia (Headings)"/>
                        </a:rPr>
                        <a:t>Sai</a:t>
                      </a:r>
                      <a:r>
                        <a:rPr lang="en-US" sz="1600" dirty="0" smtClean="0">
                          <a:latin typeface="Georgia (Headings)"/>
                        </a:rPr>
                        <a:t> Surya </a:t>
                      </a:r>
                      <a:r>
                        <a:rPr lang="en-US" sz="1600" dirty="0" err="1" smtClean="0">
                          <a:latin typeface="Georgia (Headings)"/>
                        </a:rPr>
                        <a:t>Vamsi</a:t>
                      </a:r>
                      <a:r>
                        <a:rPr lang="en-US" sz="1600" dirty="0" smtClean="0">
                          <a:latin typeface="Georgia (Headings)"/>
                        </a:rPr>
                        <a:t>, </a:t>
                      </a:r>
                      <a:r>
                        <a:rPr lang="en-US" sz="1600" dirty="0" err="1" smtClean="0">
                          <a:latin typeface="Georgia (Headings)"/>
                        </a:rPr>
                        <a:t>Archit</a:t>
                      </a:r>
                      <a:r>
                        <a:rPr lang="en-US" sz="1600" dirty="0" smtClean="0">
                          <a:latin typeface="Georgia (Headings)"/>
                        </a:rPr>
                        <a:t> </a:t>
                      </a:r>
                      <a:r>
                        <a:rPr lang="en-US" sz="1600" dirty="0" err="1" smtClean="0">
                          <a:latin typeface="Georgia (Headings)"/>
                        </a:rPr>
                        <a:t>Garg</a:t>
                      </a:r>
                      <a:r>
                        <a:rPr lang="en-US" sz="1600" dirty="0" smtClean="0">
                          <a:latin typeface="Georgia (Headings)"/>
                        </a:rPr>
                        <a:t>', </a:t>
                      </a:r>
                      <a:r>
                        <a:rPr lang="en-US" sz="1600" dirty="0" err="1" smtClean="0">
                          <a:latin typeface="Georgia (Headings)"/>
                        </a:rPr>
                        <a:t>Abhinav</a:t>
                      </a:r>
                      <a:r>
                        <a:rPr lang="en-US" sz="1600" dirty="0" smtClean="0">
                          <a:latin typeface="Georgia (Headings)"/>
                        </a:rPr>
                        <a:t> </a:t>
                      </a:r>
                      <a:r>
                        <a:rPr lang="en-US" sz="1600" dirty="0" err="1" smtClean="0">
                          <a:latin typeface="Georgia (Headings)"/>
                        </a:rPr>
                        <a:t>Anand</a:t>
                      </a:r>
                      <a:r>
                        <a:rPr lang="en-US" sz="1600" dirty="0" smtClean="0">
                          <a:latin typeface="Georgia (Headings)"/>
                        </a:rPr>
                        <a:t>, </a:t>
                      </a:r>
                      <a:r>
                        <a:rPr lang="en-US" sz="1600" dirty="0" err="1" smtClean="0">
                          <a:latin typeface="Georgia (Headings)"/>
                        </a:rPr>
                        <a:t>Desu</a:t>
                      </a:r>
                      <a:r>
                        <a:rPr lang="en-US" sz="1600" dirty="0" smtClean="0">
                          <a:latin typeface="Georgia (Headings)"/>
                        </a:rPr>
                        <a:t> </a:t>
                      </a:r>
                      <a:r>
                        <a:rPr lang="en-US" sz="1600" dirty="0" err="1" smtClean="0">
                          <a:latin typeface="Georgia (Headings)"/>
                        </a:rPr>
                        <a:t>Rajasekhar</a:t>
                      </a:r>
                      <a:r>
                        <a:rPr lang="en-US" sz="1600" dirty="0" smtClean="0">
                          <a:latin typeface="Georgia (Headings)"/>
                        </a:rPr>
                        <a:t> Gupta, “IOT based Air Pollution Monitoring System,” Journal of Network Communications and Emerging Technologies (JNCET) Volume 8, Issue 4, April (2018), pp.100-103.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5111579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1C48936C-1FCA-4053-B73F-10F8CBC689D7}" type="slidenum">
              <a:rPr lang="en-US" smtClean="0"/>
              <a:t>28</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202610647"/>
              </p:ext>
            </p:extLst>
          </p:nvPr>
        </p:nvGraphicFramePr>
        <p:xfrm>
          <a:off x="422296" y="719666"/>
          <a:ext cx="9737704" cy="5414709"/>
        </p:xfrm>
        <a:graphic>
          <a:graphicData uri="http://schemas.openxmlformats.org/drawingml/2006/table">
            <a:tbl>
              <a:tblPr firstRow="1" bandRow="1">
                <a:tableStyleId>{5940675A-B579-460E-94D1-54222C63F5DA}</a:tableStyleId>
              </a:tblPr>
              <a:tblGrid>
                <a:gridCol w="608014"/>
                <a:gridCol w="9129690"/>
              </a:tblGrid>
              <a:tr h="370840">
                <a:tc>
                  <a:txBody>
                    <a:bodyPr/>
                    <a:lstStyle/>
                    <a:p>
                      <a:r>
                        <a:rPr lang="en-US" sz="1600" dirty="0" smtClean="0">
                          <a:latin typeface="Georgia (Headings)"/>
                          <a:ea typeface="Calibri" panose="020F0502020204030204" pitchFamily="34" charset="0"/>
                          <a:cs typeface="Vrinda" panose="020B0502040204020203" pitchFamily="34" charset="0"/>
                        </a:rPr>
                        <a:t>[6] </a:t>
                      </a:r>
                      <a:endParaRPr lang="en-US" sz="16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ct val="107000"/>
                        </a:lnSpc>
                      </a:pPr>
                      <a:r>
                        <a:rPr lang="en-US" sz="1600" dirty="0" err="1" smtClean="0">
                          <a:latin typeface="Georgia (Headings)"/>
                        </a:rPr>
                        <a:t>S.Muthukumar</a:t>
                      </a:r>
                      <a:r>
                        <a:rPr lang="en-US" sz="1600" dirty="0" smtClean="0">
                          <a:latin typeface="Georgia (Headings)"/>
                        </a:rPr>
                        <a:t>, </a:t>
                      </a:r>
                      <a:r>
                        <a:rPr lang="en-US" sz="1600" dirty="0" err="1" smtClean="0">
                          <a:latin typeface="Georgia (Headings)"/>
                        </a:rPr>
                        <a:t>W.Sherine</a:t>
                      </a:r>
                      <a:r>
                        <a:rPr lang="en-US" sz="1600" dirty="0" smtClean="0">
                          <a:latin typeface="Georgia (Headings)"/>
                        </a:rPr>
                        <a:t> Mary, </a:t>
                      </a:r>
                      <a:r>
                        <a:rPr lang="en-US" sz="1600" dirty="0" err="1" smtClean="0">
                          <a:latin typeface="Georgia (Headings)"/>
                        </a:rPr>
                        <a:t>Jayanthi.S</a:t>
                      </a:r>
                      <a:r>
                        <a:rPr lang="en-US" sz="1600" dirty="0" smtClean="0">
                          <a:latin typeface="Georgia (Headings)"/>
                        </a:rPr>
                        <a:t>, </a:t>
                      </a:r>
                      <a:r>
                        <a:rPr lang="en-US" sz="1600" dirty="0" err="1" smtClean="0">
                          <a:latin typeface="Georgia (Headings)"/>
                        </a:rPr>
                        <a:t>Kiruthiga.R</a:t>
                      </a:r>
                      <a:r>
                        <a:rPr lang="en-US" sz="1600" dirty="0" smtClean="0">
                          <a:latin typeface="Georgia (Headings)"/>
                        </a:rPr>
                        <a:t>, “</a:t>
                      </a:r>
                      <a:r>
                        <a:rPr lang="en-US" sz="1600" dirty="0" err="1" smtClean="0">
                          <a:latin typeface="Georgia (Headings)"/>
                        </a:rPr>
                        <a:t>IoT</a:t>
                      </a:r>
                      <a:r>
                        <a:rPr lang="en-US" sz="1600" dirty="0" smtClean="0">
                          <a:latin typeface="Georgia (Headings)"/>
                        </a:rPr>
                        <a:t> based air pollution monitoring and control system,” Proceedings of the International Conference on Inventive Research in Computing Applications (ICIRCA 2018) IEEE </a:t>
                      </a:r>
                      <a:r>
                        <a:rPr lang="en-US" sz="1600" dirty="0" err="1" smtClean="0">
                          <a:latin typeface="Georgia (Headings)"/>
                        </a:rPr>
                        <a:t>Xplore</a:t>
                      </a:r>
                      <a:r>
                        <a:rPr lang="en-US" sz="1600" dirty="0" smtClean="0">
                          <a:latin typeface="Georgia (Headings)"/>
                        </a:rPr>
                        <a:t> Compliant Part Number CFPISN67-ART ISBN 978-1-5386-2456-2, pp. 1286-1288.</a:t>
                      </a:r>
                      <a:r>
                        <a:rPr lang="en-US" sz="1600" dirty="0" smtClean="0">
                          <a:latin typeface="Georgia (Headings)"/>
                          <a:ea typeface="Calibri" panose="020F0502020204030204" pitchFamily="34" charset="0"/>
                          <a:cs typeface="Vrinda" panose="020B0502040204020203" pitchFamily="34" charset="0"/>
                        </a:rPr>
                        <a:t> </a:t>
                      </a:r>
                      <a:endParaRPr lang="en-US" sz="1600" dirty="0" smtClean="0">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US" sz="1600" dirty="0" smtClean="0">
                          <a:effectLst/>
                          <a:latin typeface="Georgia (Headings)"/>
                          <a:ea typeface="Calibri" panose="020F0502020204030204" pitchFamily="34" charset="0"/>
                          <a:cs typeface="Vrinda" panose="020B0502040204020203" pitchFamily="34" charset="0"/>
                        </a:rPr>
                        <a:t>[</a:t>
                      </a:r>
                      <a:r>
                        <a:rPr lang="en-US" sz="1600" dirty="0" smtClean="0">
                          <a:latin typeface="Georgia (Headings)"/>
                          <a:ea typeface="Calibri" panose="020F0502020204030204" pitchFamily="34" charset="0"/>
                          <a:cs typeface="Vrinda" panose="020B0502040204020203" pitchFamily="34" charset="0"/>
                        </a:rPr>
                        <a:t>7</a:t>
                      </a:r>
                      <a:r>
                        <a:rPr lang="en-US" sz="1600" dirty="0" smtClean="0">
                          <a:effectLst/>
                          <a:latin typeface="Georgia (Headings)"/>
                          <a:ea typeface="Calibri" panose="020F0502020204030204" pitchFamily="34" charset="0"/>
                          <a:cs typeface="Vrinda" panose="020B0502040204020203" pitchFamily="34" charset="0"/>
                        </a:rPr>
                        <a:t>] </a:t>
                      </a:r>
                      <a:endParaRPr lang="en-US" sz="16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ct val="107000"/>
                        </a:lnSpc>
                      </a:pPr>
                      <a:r>
                        <a:rPr lang="en-US" sz="1600" dirty="0" smtClean="0">
                          <a:latin typeface="Georgia (Headings)"/>
                        </a:rPr>
                        <a:t>G </a:t>
                      </a:r>
                      <a:r>
                        <a:rPr lang="en-US" sz="1600" dirty="0" err="1" smtClean="0">
                          <a:latin typeface="Georgia (Headings)"/>
                        </a:rPr>
                        <a:t>Spandana</a:t>
                      </a:r>
                      <a:r>
                        <a:rPr lang="en-US" sz="1600" dirty="0" smtClean="0">
                          <a:latin typeface="Georgia (Headings)"/>
                        </a:rPr>
                        <a:t>, </a:t>
                      </a:r>
                      <a:r>
                        <a:rPr lang="en-US" sz="1600" dirty="0" err="1" smtClean="0">
                          <a:latin typeface="Georgia (Headings)"/>
                        </a:rPr>
                        <a:t>Mr</a:t>
                      </a:r>
                      <a:r>
                        <a:rPr lang="en-US" sz="1600" dirty="0" smtClean="0">
                          <a:latin typeface="Georgia (Headings)"/>
                        </a:rPr>
                        <a:t> </a:t>
                      </a:r>
                      <a:r>
                        <a:rPr lang="en-US" sz="1600" dirty="0" err="1" smtClean="0">
                          <a:latin typeface="Georgia (Headings)"/>
                        </a:rPr>
                        <a:t>Shanmughasundram</a:t>
                      </a:r>
                      <a:r>
                        <a:rPr lang="en-US" sz="1600" dirty="0" smtClean="0">
                          <a:latin typeface="Georgia (Headings)"/>
                        </a:rPr>
                        <a:t> R, “Design and Development of Air Pollution Monitoring System for Smart Cities,” Proceedings of the Second International Conference on Intelligent Computing and Control Systems (CICCS 2018) IEEE </a:t>
                      </a:r>
                      <a:r>
                        <a:rPr lang="en-US" sz="1600" dirty="0" err="1" smtClean="0">
                          <a:latin typeface="Georgia (Headings)"/>
                        </a:rPr>
                        <a:t>Xplore</a:t>
                      </a:r>
                      <a:r>
                        <a:rPr lang="en-US" sz="1600" dirty="0" smtClean="0">
                          <a:latin typeface="Georgia (Headings)"/>
                        </a:rPr>
                        <a:t> Compliant Part Number CFP18K74-ART, ISBN 978-1-5386-2842-3, pp. 1640-1643.</a:t>
                      </a:r>
                      <a:endParaRPr lang="en-US" sz="1600" dirty="0" smtClean="0">
                        <a:effectLst/>
                        <a:latin typeface="Georgia (Headings)"/>
                        <a:ea typeface="Calibri" panose="020F0502020204030204" pitchFamily="34" charset="0"/>
                        <a:cs typeface="Vrinda" panose="020B0502040204020203"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US" sz="1600" dirty="0" smtClean="0">
                          <a:latin typeface="Georgia (Headings)"/>
                        </a:rPr>
                        <a:t>[8] </a:t>
                      </a:r>
                      <a:endParaRPr lang="en-US" sz="16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ct val="107000"/>
                        </a:lnSpc>
                      </a:pPr>
                      <a:r>
                        <a:rPr lang="en-US" sz="1600" dirty="0" smtClean="0">
                          <a:latin typeface="Georgia (Headings)"/>
                        </a:rPr>
                        <a:t>Harsh N. Shah, </a:t>
                      </a:r>
                      <a:r>
                        <a:rPr lang="en-US" sz="1600" dirty="0" err="1" smtClean="0">
                          <a:latin typeface="Georgia (Headings)"/>
                        </a:rPr>
                        <a:t>Zishan</a:t>
                      </a:r>
                      <a:r>
                        <a:rPr lang="en-US" sz="1600" dirty="0" smtClean="0">
                          <a:latin typeface="Georgia (Headings)"/>
                        </a:rPr>
                        <a:t> Khan, Abbas Ali Merchant, </a:t>
                      </a:r>
                      <a:r>
                        <a:rPr lang="en-US" sz="1600" dirty="0" err="1" smtClean="0">
                          <a:latin typeface="Georgia (Headings)"/>
                        </a:rPr>
                        <a:t>Moin</a:t>
                      </a:r>
                      <a:r>
                        <a:rPr lang="en-US" sz="1600" dirty="0" smtClean="0">
                          <a:latin typeface="Georgia (Headings)"/>
                        </a:rPr>
                        <a:t> Mughal, </a:t>
                      </a:r>
                      <a:r>
                        <a:rPr lang="en-US" sz="1600" dirty="0" err="1" smtClean="0">
                          <a:latin typeface="Georgia (Headings)"/>
                        </a:rPr>
                        <a:t>Aamir</a:t>
                      </a:r>
                      <a:r>
                        <a:rPr lang="en-US" sz="1600" dirty="0" smtClean="0">
                          <a:latin typeface="Georgia (Headings)"/>
                        </a:rPr>
                        <a:t> Shaikh, </a:t>
                      </a:r>
                      <a:r>
                        <a:rPr lang="en-US" sz="1600" dirty="0" err="1" smtClean="0">
                          <a:latin typeface="Georgia (Headings)"/>
                        </a:rPr>
                        <a:t>Priti</a:t>
                      </a:r>
                      <a:r>
                        <a:rPr lang="en-US" sz="1600" dirty="0" smtClean="0">
                          <a:latin typeface="Georgia (Headings)"/>
                        </a:rPr>
                        <a:t> </a:t>
                      </a:r>
                      <a:r>
                        <a:rPr lang="en-US" sz="1600" dirty="0" err="1" smtClean="0">
                          <a:latin typeface="Georgia (Headings)"/>
                        </a:rPr>
                        <a:t>Rane</a:t>
                      </a:r>
                      <a:r>
                        <a:rPr lang="en-US" sz="1600" dirty="0" smtClean="0">
                          <a:latin typeface="Georgia (Headings)"/>
                        </a:rPr>
                        <a:t>, “IOT Based Air Pollution Monitoring System,” International Journal of Scientific &amp; Engineering Research Volume 9, Issue 2, February-2018, ISSN 2229-5518, pp. 62-65.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US" sz="1600" dirty="0" smtClean="0">
                          <a:latin typeface="Georgia (Headings)"/>
                        </a:rPr>
                        <a:t>[9] </a:t>
                      </a:r>
                      <a:endParaRPr lang="en-US" sz="16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ct val="107000"/>
                        </a:lnSpc>
                      </a:pPr>
                      <a:r>
                        <a:rPr lang="en-US" sz="1600" dirty="0" smtClean="0">
                          <a:latin typeface="Georgia (Headings)"/>
                        </a:rPr>
                        <a:t>Md. </a:t>
                      </a:r>
                      <a:r>
                        <a:rPr lang="en-US" sz="1600" dirty="0" err="1" smtClean="0">
                          <a:latin typeface="Georgia (Headings)"/>
                        </a:rPr>
                        <a:t>Mohiuddin</a:t>
                      </a:r>
                      <a:r>
                        <a:rPr lang="en-US" sz="1600" dirty="0" smtClean="0">
                          <a:latin typeface="Georgia (Headings)"/>
                        </a:rPr>
                        <a:t> Ahmed, </a:t>
                      </a:r>
                      <a:r>
                        <a:rPr lang="en-US" sz="1600" dirty="0" err="1" smtClean="0">
                          <a:latin typeface="Georgia (Headings)"/>
                        </a:rPr>
                        <a:t>Suraiya</a:t>
                      </a:r>
                      <a:r>
                        <a:rPr lang="en-US" sz="1600" dirty="0" smtClean="0">
                          <a:latin typeface="Georgia (Headings)"/>
                        </a:rPr>
                        <a:t> </a:t>
                      </a:r>
                      <a:r>
                        <a:rPr lang="en-US" sz="1600" dirty="0" err="1" smtClean="0">
                          <a:latin typeface="Georgia (Headings)"/>
                        </a:rPr>
                        <a:t>Banu</a:t>
                      </a:r>
                      <a:r>
                        <a:rPr lang="en-US" sz="1600" dirty="0" smtClean="0">
                          <a:latin typeface="Georgia (Headings)"/>
                        </a:rPr>
                        <a:t>, </a:t>
                      </a:r>
                      <a:r>
                        <a:rPr lang="en-US" sz="1600" dirty="0" err="1" smtClean="0">
                          <a:latin typeface="Georgia (Headings)"/>
                        </a:rPr>
                        <a:t>Bijan</a:t>
                      </a:r>
                      <a:r>
                        <a:rPr lang="en-US" sz="1600" dirty="0" smtClean="0">
                          <a:latin typeface="Georgia (Headings)"/>
                        </a:rPr>
                        <a:t> Paul, “Real-time Air Quality Monitoring System for Bangladesh's perspective based on Internet of things,” 2017 3rd International Conference on Electrical Information and Communication Technology (EICT), 7-9 December 2017. Khulna, Bangladesh.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US" sz="1600" dirty="0" smtClean="0">
                          <a:latin typeface="Georgia (Headings)"/>
                        </a:rPr>
                        <a:t>[10] </a:t>
                      </a:r>
                      <a:endParaRPr lang="en-US" sz="16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600" dirty="0" err="1" smtClean="0">
                          <a:latin typeface="Georgia (Headings)"/>
                        </a:rPr>
                        <a:t>Sagar</a:t>
                      </a:r>
                      <a:r>
                        <a:rPr lang="en-US" sz="1600" dirty="0" smtClean="0">
                          <a:latin typeface="Georgia (Headings)"/>
                        </a:rPr>
                        <a:t> M. </a:t>
                      </a:r>
                      <a:r>
                        <a:rPr lang="en-US" sz="1600" dirty="0" err="1" smtClean="0">
                          <a:latin typeface="Georgia (Headings)"/>
                        </a:rPr>
                        <a:t>Godase</a:t>
                      </a:r>
                      <a:r>
                        <a:rPr lang="en-US" sz="1600" dirty="0" smtClean="0">
                          <a:latin typeface="Georgia (Headings)"/>
                        </a:rPr>
                        <a:t>, Rahul C. </a:t>
                      </a:r>
                      <a:r>
                        <a:rPr lang="en-US" sz="1600" dirty="0" err="1" smtClean="0">
                          <a:latin typeface="Georgia (Headings)"/>
                        </a:rPr>
                        <a:t>Padalkar</a:t>
                      </a:r>
                      <a:r>
                        <a:rPr lang="en-US" sz="1600" dirty="0" smtClean="0">
                          <a:latin typeface="Georgia (Headings)"/>
                        </a:rPr>
                        <a:t> and M. K. </a:t>
                      </a:r>
                      <a:r>
                        <a:rPr lang="en-US" sz="1600" dirty="0" err="1" smtClean="0">
                          <a:latin typeface="Georgia (Headings)"/>
                        </a:rPr>
                        <a:t>Bhanarkar</a:t>
                      </a:r>
                      <a:r>
                        <a:rPr lang="en-US" sz="1600" dirty="0" smtClean="0">
                          <a:latin typeface="Georgia (Headings)"/>
                        </a:rPr>
                        <a:t>, “Implementation of </a:t>
                      </a:r>
                      <a:r>
                        <a:rPr lang="en-US" sz="1600" dirty="0" err="1" smtClean="0">
                          <a:latin typeface="Georgia (Headings)"/>
                        </a:rPr>
                        <a:t>IoT</a:t>
                      </a:r>
                      <a:r>
                        <a:rPr lang="en-US" sz="1600" dirty="0" smtClean="0">
                          <a:latin typeface="Georgia (Headings)"/>
                        </a:rPr>
                        <a:t> based Indoor Air Quality Monitoring System,” CURRENT GLOBAL REVIEWER: Special UGC APPROVED Sr.No-64310 SEN 2319-8648),(ICSA-2017).</a:t>
                      </a:r>
                    </a:p>
                    <a:p>
                      <a:pPr algn="just">
                        <a:lnSpc>
                          <a:spcPct val="107000"/>
                        </a:lnSpc>
                      </a:pPr>
                      <a:endParaRPr lang="en-US" sz="1600" dirty="0" smtClean="0">
                        <a:latin typeface="Georgia (Heading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9804145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5778" y="1162594"/>
            <a:ext cx="4122166" cy="5695405"/>
          </a:xfrm>
        </p:spPr>
        <p:txBody>
          <a:bodyPr>
            <a:noAutofit/>
          </a:bodyPr>
          <a:lstStyle/>
          <a:p>
            <a:pPr marL="344488" indent="-292100"/>
            <a:r>
              <a:rPr lang="en-US" sz="1800" dirty="0" smtClean="0">
                <a:latin typeface="Times New Roman" panose="02020603050405020304" pitchFamily="18" charset="0"/>
                <a:cs typeface="Times New Roman" panose="02020603050405020304" pitchFamily="18" charset="0"/>
              </a:rPr>
              <a:t>Introduction</a:t>
            </a:r>
          </a:p>
          <a:p>
            <a:pPr marL="344488" indent="-292100"/>
            <a:r>
              <a:rPr lang="en-US" sz="1800" dirty="0" smtClean="0">
                <a:latin typeface="Times New Roman" panose="02020603050405020304" pitchFamily="18" charset="0"/>
                <a:cs typeface="Times New Roman" panose="02020603050405020304" pitchFamily="18" charset="0"/>
              </a:rPr>
              <a:t>Motivation</a:t>
            </a:r>
          </a:p>
          <a:p>
            <a:pPr marL="344488" indent="-292100"/>
            <a:r>
              <a:rPr lang="en-US" sz="1800" dirty="0" smtClean="0">
                <a:latin typeface="Times New Roman" panose="02020603050405020304" pitchFamily="18" charset="0"/>
                <a:cs typeface="Times New Roman" panose="02020603050405020304" pitchFamily="18" charset="0"/>
              </a:rPr>
              <a:t>Literature Review</a:t>
            </a:r>
          </a:p>
          <a:p>
            <a:pPr marL="344488" indent="-292100"/>
            <a:r>
              <a:rPr lang="en-US" sz="1800" dirty="0" smtClean="0">
                <a:latin typeface="Times New Roman" panose="02020603050405020304" pitchFamily="18" charset="0"/>
                <a:cs typeface="Times New Roman" panose="02020603050405020304" pitchFamily="18" charset="0"/>
              </a:rPr>
              <a:t>Objective</a:t>
            </a:r>
          </a:p>
          <a:p>
            <a:pPr marL="344488" indent="-292100"/>
            <a:r>
              <a:rPr lang="en-US" sz="1800" dirty="0" smtClean="0">
                <a:latin typeface="Times New Roman" panose="02020603050405020304" pitchFamily="18" charset="0"/>
                <a:cs typeface="Times New Roman" panose="02020603050405020304" pitchFamily="18" charset="0"/>
              </a:rPr>
              <a:t>Methodology</a:t>
            </a:r>
          </a:p>
          <a:p>
            <a:pPr marL="344488" indent="-292100"/>
            <a:r>
              <a:rPr lang="en-US" sz="1800" dirty="0" smtClean="0">
                <a:latin typeface="Times New Roman" panose="02020603050405020304" pitchFamily="18" charset="0"/>
                <a:cs typeface="Times New Roman" panose="02020603050405020304" pitchFamily="18" charset="0"/>
              </a:rPr>
              <a:t>Required Components</a:t>
            </a:r>
          </a:p>
          <a:p>
            <a:pPr marL="344488" indent="-292100"/>
            <a:r>
              <a:rPr lang="en-US" sz="1800" dirty="0" smtClean="0">
                <a:latin typeface="Times New Roman" panose="02020603050405020304" pitchFamily="18" charset="0"/>
                <a:cs typeface="Times New Roman" panose="02020603050405020304" pitchFamily="18" charset="0"/>
              </a:rPr>
              <a:t>Flow Chart</a:t>
            </a:r>
          </a:p>
          <a:p>
            <a:pPr marL="344488" indent="-292100"/>
            <a:r>
              <a:rPr lang="en-US" sz="1800" dirty="0" smtClean="0">
                <a:latin typeface="Times New Roman" panose="02020603050405020304" pitchFamily="18" charset="0"/>
                <a:cs typeface="Times New Roman" panose="02020603050405020304" pitchFamily="18" charset="0"/>
              </a:rPr>
              <a:t>Circuit Diagram</a:t>
            </a:r>
          </a:p>
          <a:p>
            <a:pPr marL="344488" indent="-292100"/>
            <a:r>
              <a:rPr lang="en-US" sz="1800" dirty="0" smtClean="0">
                <a:latin typeface="Times New Roman" panose="02020603050405020304" pitchFamily="18" charset="0"/>
                <a:cs typeface="Times New Roman" panose="02020603050405020304" pitchFamily="18" charset="0"/>
              </a:rPr>
              <a:t>Hardware Implementation</a:t>
            </a:r>
          </a:p>
          <a:p>
            <a:pPr marL="344488" indent="-292100"/>
            <a:r>
              <a:rPr lang="en-US" sz="1800" dirty="0" smtClean="0">
                <a:latin typeface="Times New Roman" panose="02020603050405020304" pitchFamily="18" charset="0"/>
                <a:cs typeface="Times New Roman" panose="02020603050405020304" pitchFamily="18" charset="0"/>
              </a:rPr>
              <a:t>Result</a:t>
            </a:r>
          </a:p>
          <a:p>
            <a:pPr marL="344488" indent="-292100"/>
            <a:r>
              <a:rPr lang="en-US" sz="1800" dirty="0" smtClean="0">
                <a:latin typeface="Times New Roman" panose="02020603050405020304" pitchFamily="18" charset="0"/>
                <a:cs typeface="Times New Roman" panose="02020603050405020304" pitchFamily="18" charset="0"/>
              </a:rPr>
              <a:t>Future Work</a:t>
            </a:r>
          </a:p>
          <a:p>
            <a:pPr marL="344488" indent="-292100"/>
            <a:r>
              <a:rPr lang="en-US" sz="1800" dirty="0" smtClean="0">
                <a:latin typeface="Times New Roman" panose="02020603050405020304" pitchFamily="18" charset="0"/>
                <a:cs typeface="Times New Roman" panose="02020603050405020304" pitchFamily="18" charset="0"/>
              </a:rPr>
              <a:t>Gantt Chart</a:t>
            </a:r>
          </a:p>
          <a:p>
            <a:pPr marL="344488" indent="-292100"/>
            <a:r>
              <a:rPr lang="en-US" sz="1800" dirty="0" smtClean="0">
                <a:latin typeface="Times New Roman" panose="02020603050405020304" pitchFamily="18" charset="0"/>
                <a:cs typeface="Times New Roman" panose="02020603050405020304" pitchFamily="18" charset="0"/>
              </a:rPr>
              <a:t>Reference</a:t>
            </a:r>
          </a:p>
        </p:txBody>
      </p:sp>
      <p:sp>
        <p:nvSpPr>
          <p:cNvPr id="4" name="Slide Number Placeholder 3"/>
          <p:cNvSpPr>
            <a:spLocks noGrp="1"/>
          </p:cNvSpPr>
          <p:nvPr>
            <p:ph type="sldNum" sz="quarter" idx="12"/>
          </p:nvPr>
        </p:nvSpPr>
        <p:spPr/>
        <p:txBody>
          <a:bodyPr/>
          <a:lstStyle/>
          <a:p>
            <a:fld id="{1C48936C-1FCA-4053-B73F-10F8CBC689D7}" type="slidenum">
              <a:rPr lang="en-US" smtClean="0"/>
              <a:pPr/>
              <a:t>3</a:t>
            </a:fld>
            <a:endParaRPr lang="en-US"/>
          </a:p>
        </p:txBody>
      </p:sp>
      <p:sp>
        <p:nvSpPr>
          <p:cNvPr id="6" name="Title 4"/>
          <p:cNvSpPr txBox="1">
            <a:spLocks/>
          </p:cNvSpPr>
          <p:nvPr/>
        </p:nvSpPr>
        <p:spPr>
          <a:xfrm>
            <a:off x="4140925" y="184186"/>
            <a:ext cx="3043646" cy="638774"/>
          </a:xfrm>
          <a:prstGeom prst="roundRect">
            <a:avLst/>
          </a:prstGeom>
          <a:ln w="38100"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ctr">
            <a:normAutofit fontScale="90000" lnSpcReduction="20000"/>
          </a:bodyPr>
          <a:lstStyle/>
          <a:p>
            <a:pPr lvl="0" algn="ctr">
              <a:lnSpc>
                <a:spcPct val="90000"/>
              </a:lnSpc>
              <a:spcBef>
                <a:spcPct val="0"/>
              </a:spcBef>
            </a:pPr>
            <a:r>
              <a:rPr lang="en-US" sz="4800" b="1" dirty="0" smtClean="0"/>
              <a:t>Contents</a:t>
            </a:r>
            <a:endParaRPr kumimoji="0" lang="en-US" sz="4800" b="1" i="0" u="none" strike="noStrike" kern="1200" cap="none" spc="0" normalizeH="0" baseline="0" noProof="0" dirty="0">
              <a:ln>
                <a:noFill/>
              </a:ln>
              <a:solidFill>
                <a:schemeClr val="dk1"/>
              </a:solidFill>
              <a:effectLst/>
              <a:uLnTx/>
              <a:uFillTx/>
              <a:latin typeface="+mn-lt"/>
              <a:ea typeface="+mn-ea"/>
              <a:cs typeface="+mn-cs"/>
            </a:endParaRPr>
          </a:p>
        </p:txBody>
      </p:sp>
    </p:spTree>
    <p:extLst>
      <p:ext uri="{BB962C8B-B14F-4D97-AF65-F5344CB8AC3E}">
        <p14:creationId xmlns:p14="http://schemas.microsoft.com/office/powerpoint/2010/main" val="23752858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2299061" y="237144"/>
            <a:ext cx="7184571" cy="707910"/>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p:cNvSpPr/>
          <p:nvPr/>
        </p:nvSpPr>
        <p:spPr>
          <a:xfrm>
            <a:off x="1933303" y="272597"/>
            <a:ext cx="7720148" cy="646331"/>
          </a:xfrm>
          <a:prstGeom prst="rect">
            <a:avLst/>
          </a:prstGeom>
        </p:spPr>
        <p:txBody>
          <a:bodyPr wrap="square">
            <a:spAutoFit/>
          </a:bodyPr>
          <a:lstStyle/>
          <a:p>
            <a:pPr algn="ctr"/>
            <a:r>
              <a:rPr lang="en-US" sz="3600" b="1" spc="300" dirty="0" smtClean="0">
                <a:latin typeface="Berlin Sans FB Demi" panose="020E0802020502020306" pitchFamily="34" charset="0"/>
              </a:rPr>
              <a:t>Abstract</a:t>
            </a:r>
            <a:endParaRPr lang="en-US" sz="3600" b="1" dirty="0">
              <a:latin typeface="Berlin Sans FB Demi" panose="020E0802020502020306" pitchFamily="34" charset="0"/>
            </a:endParaRPr>
          </a:p>
        </p:txBody>
      </p:sp>
      <p:sp>
        <p:nvSpPr>
          <p:cNvPr id="5" name="Rectangle 4"/>
          <p:cNvSpPr/>
          <p:nvPr/>
        </p:nvSpPr>
        <p:spPr>
          <a:xfrm>
            <a:off x="475704" y="1116472"/>
            <a:ext cx="11475504" cy="5863144"/>
          </a:xfrm>
          <a:prstGeom prst="rect">
            <a:avLst/>
          </a:prstGeom>
        </p:spPr>
        <p:txBody>
          <a:bodyPr wrap="square">
            <a:spAutoFit/>
          </a:bodyPr>
          <a:lstStyle/>
          <a:p>
            <a:pPr algn="just">
              <a:lnSpc>
                <a:spcPts val="5000"/>
              </a:lnSpc>
              <a:buClr>
                <a:srgbClr val="C00000"/>
              </a:buClr>
            </a:pPr>
            <a:r>
              <a:rPr lang="en-US" b="1" dirty="0" smtClean="0">
                <a:latin typeface="Times New Roman" pitchFamily="18" charset="0"/>
                <a:cs typeface="Times New Roman" pitchFamily="18" charset="0"/>
              </a:rPr>
              <a:t>Abstract</a:t>
            </a:r>
            <a:r>
              <a:rPr lang="en-US" b="1" dirty="0" smtClean="0">
                <a:latin typeface="Times New Roman" pitchFamily="18" charset="0"/>
                <a:cs typeface="Times New Roman" pitchFamily="18" charset="0"/>
              </a:rPr>
              <a:t>:</a:t>
            </a:r>
            <a:r>
              <a:rPr lang="en-US" b="1"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Observing of air quality is turning out to be more furthermore, more significant step by step due to huge effects of air contamination on general wellbeing, worldwide environment, and overall economy. With the  ceaseless advancement of the Internet of Things (</a:t>
            </a:r>
            <a:r>
              <a:rPr lang="en-US" dirty="0" err="1" smtClean="0">
                <a:latin typeface="Times New Roman" pitchFamily="18" charset="0"/>
                <a:cs typeface="Times New Roman" pitchFamily="18" charset="0"/>
              </a:rPr>
              <a:t>IoT</a:t>
            </a:r>
            <a:r>
              <a:rPr lang="en-US" dirty="0" smtClean="0">
                <a:latin typeface="Times New Roman" pitchFamily="18" charset="0"/>
                <a:cs typeface="Times New Roman" pitchFamily="18" charset="0"/>
              </a:rPr>
              <a:t>) is turning out to be logically more significant for air observing, traffic checking, shrewd home control, keen stopping the board and other modern and home applications. In this paper, we propose a keen continuous  Air Monitoring System with crisis alert dependent on Web of Things (</a:t>
            </a:r>
            <a:r>
              <a:rPr lang="en-US" dirty="0" err="1" smtClean="0">
                <a:latin typeface="Times New Roman" pitchFamily="18" charset="0"/>
                <a:cs typeface="Times New Roman" pitchFamily="18" charset="0"/>
              </a:rPr>
              <a:t>IoT</a:t>
            </a:r>
            <a:r>
              <a:rPr lang="en-US" dirty="0" smtClean="0">
                <a:latin typeface="Times New Roman" pitchFamily="18" charset="0"/>
                <a:cs typeface="Times New Roman" pitchFamily="18" charset="0"/>
              </a:rPr>
              <a:t>), which permits clients to follow the encompassing air nature of their home or office or enterprises from anyplace. An alert goes to client of the framework if there should arise an occurrence of any crisis perilous circumstance. </a:t>
            </a:r>
          </a:p>
          <a:p>
            <a:pPr algn="just">
              <a:lnSpc>
                <a:spcPts val="5000"/>
              </a:lnSpc>
              <a:buClr>
                <a:srgbClr val="C00000"/>
              </a:buClr>
            </a:pPr>
            <a:endParaRPr lang="en-US" dirty="0" smtClean="0">
              <a:latin typeface="Times New Roman" pitchFamily="18" charset="0"/>
              <a:cs typeface="Times New Roman" pitchFamily="18" charset="0"/>
            </a:endParaRPr>
          </a:p>
          <a:p>
            <a:pPr algn="just">
              <a:lnSpc>
                <a:spcPts val="5000"/>
              </a:lnSpc>
              <a:buClr>
                <a:srgbClr val="C00000"/>
              </a:buClr>
            </a:pPr>
            <a:endParaRPr lang="en-US" dirty="0" smtClean="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1C48936C-1FCA-4053-B73F-10F8CBC689D7}" type="slidenum">
              <a:rPr lang="en-US" smtClean="0"/>
              <a:pPr/>
              <a:t>4</a:t>
            </a:fld>
            <a:endParaRPr lang="en-US" dirty="0"/>
          </a:p>
        </p:txBody>
      </p:sp>
    </p:spTree>
    <p:extLst>
      <p:ext uri="{BB962C8B-B14F-4D97-AF65-F5344CB8AC3E}">
        <p14:creationId xmlns:p14="http://schemas.microsoft.com/office/powerpoint/2010/main" val="23780351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3896139" y="770342"/>
            <a:ext cx="4399722" cy="703662"/>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a:xfrm>
            <a:off x="3213805" y="863107"/>
            <a:ext cx="5764389" cy="610897"/>
          </a:xfrm>
        </p:spPr>
        <p:txBody>
          <a:bodyPr anchor="t">
            <a:normAutofit fontScale="90000"/>
          </a:bodyPr>
          <a:lstStyle/>
          <a:p>
            <a:pPr algn="ctr">
              <a:lnSpc>
                <a:spcPct val="100000"/>
              </a:lnSpc>
            </a:pPr>
            <a:r>
              <a:rPr lang="en-US" sz="3600" dirty="0" smtClean="0"/>
              <a:t>INTRODUCTION</a:t>
            </a:r>
            <a:endParaRPr lang="en-US" sz="3600" dirty="0"/>
          </a:p>
        </p:txBody>
      </p:sp>
      <p:sp>
        <p:nvSpPr>
          <p:cNvPr id="4" name="Content Placeholder 3"/>
          <p:cNvSpPr>
            <a:spLocks noGrp="1"/>
          </p:cNvSpPr>
          <p:nvPr>
            <p:ph idx="1"/>
          </p:nvPr>
        </p:nvSpPr>
        <p:spPr>
          <a:xfrm>
            <a:off x="617882" y="1958789"/>
            <a:ext cx="10956236" cy="1845448"/>
          </a:xfrm>
        </p:spPr>
        <p:txBody>
          <a:bodyPr>
            <a:noAutofit/>
          </a:bodyPr>
          <a:lstStyle/>
          <a:p>
            <a:pPr algn="just">
              <a:buClrTx/>
              <a:buSzPct val="100000"/>
              <a:buFont typeface="Wingdings" panose="05000000000000000000" pitchFamily="2" charset="2"/>
              <a:buChar char="q"/>
            </a:pPr>
            <a:r>
              <a:rPr lang="en-US" sz="3000" dirty="0" smtClean="0">
                <a:latin typeface="+mj-lt"/>
              </a:rPr>
              <a:t> 	The </a:t>
            </a:r>
            <a:r>
              <a:rPr lang="en-US" sz="3000" dirty="0">
                <a:latin typeface="+mj-lt"/>
              </a:rPr>
              <a:t>Internet of things (IoT) is the network of physical devices  </a:t>
            </a:r>
            <a:r>
              <a:rPr lang="en-US" sz="3000" dirty="0" smtClean="0">
                <a:latin typeface="+mj-lt"/>
              </a:rPr>
              <a:t>embedded </a:t>
            </a:r>
            <a:r>
              <a:rPr lang="en-US" sz="3000" dirty="0">
                <a:latin typeface="+mj-lt"/>
              </a:rPr>
              <a:t>with electronics, software, sensors, actuators, and network connectivity</a:t>
            </a:r>
            <a:r>
              <a:rPr lang="en-US" sz="3000" dirty="0" smtClean="0">
                <a:latin typeface="+mj-lt"/>
              </a:rPr>
              <a:t>.</a:t>
            </a:r>
            <a:endParaRPr lang="en-US" sz="3000" dirty="0">
              <a:latin typeface="+mj-lt"/>
            </a:endParaRPr>
          </a:p>
        </p:txBody>
      </p:sp>
      <p:sp>
        <p:nvSpPr>
          <p:cNvPr id="6" name="Rectangle 5"/>
          <p:cNvSpPr/>
          <p:nvPr/>
        </p:nvSpPr>
        <p:spPr>
          <a:xfrm>
            <a:off x="585631" y="3625190"/>
            <a:ext cx="10988487" cy="1015663"/>
          </a:xfrm>
          <a:prstGeom prst="rect">
            <a:avLst/>
          </a:prstGeom>
        </p:spPr>
        <p:txBody>
          <a:bodyPr wrap="square">
            <a:spAutoFit/>
          </a:bodyPr>
          <a:lstStyle/>
          <a:p>
            <a:pPr marL="457200" indent="-457200" algn="just">
              <a:buFont typeface="Wingdings" panose="05000000000000000000" pitchFamily="2" charset="2"/>
              <a:buChar char="q"/>
            </a:pPr>
            <a:r>
              <a:rPr lang="en-US" sz="3000" dirty="0" smtClean="0">
                <a:latin typeface="+mj-lt"/>
              </a:rPr>
              <a:t> 	IoT enables these objects to collect and exchange data by themselves.</a:t>
            </a:r>
            <a:endParaRPr lang="en-US" sz="3000" dirty="0">
              <a:latin typeface="+mj-lt"/>
            </a:endParaRPr>
          </a:p>
        </p:txBody>
      </p:sp>
      <p:sp>
        <p:nvSpPr>
          <p:cNvPr id="7" name="Rectangle 6"/>
          <p:cNvSpPr/>
          <p:nvPr/>
        </p:nvSpPr>
        <p:spPr>
          <a:xfrm>
            <a:off x="585631" y="4987158"/>
            <a:ext cx="10988486" cy="553998"/>
          </a:xfrm>
          <a:prstGeom prst="rect">
            <a:avLst/>
          </a:prstGeom>
        </p:spPr>
        <p:txBody>
          <a:bodyPr wrap="square">
            <a:spAutoFit/>
          </a:bodyPr>
          <a:lstStyle/>
          <a:p>
            <a:pPr marL="457200" indent="-457200" algn="just">
              <a:buFont typeface="Wingdings" panose="05000000000000000000" pitchFamily="2" charset="2"/>
              <a:buChar char="q"/>
            </a:pPr>
            <a:r>
              <a:rPr lang="en-US" sz="3000" b="1" dirty="0" smtClean="0">
                <a:latin typeface="+mj-lt"/>
              </a:rPr>
              <a:t> 	</a:t>
            </a:r>
            <a:r>
              <a:rPr lang="en-US" sz="3000" dirty="0" smtClean="0">
                <a:latin typeface="+mj-lt"/>
              </a:rPr>
              <a:t>INTERNET works as the heart of the system.</a:t>
            </a:r>
            <a:endParaRPr lang="en-US" sz="3000" dirty="0">
              <a:latin typeface="+mj-lt"/>
            </a:endParaRPr>
          </a:p>
        </p:txBody>
      </p:sp>
      <p:sp>
        <p:nvSpPr>
          <p:cNvPr id="3" name="Slide Number Placeholder 2"/>
          <p:cNvSpPr>
            <a:spLocks noGrp="1"/>
          </p:cNvSpPr>
          <p:nvPr>
            <p:ph type="sldNum" sz="quarter" idx="12"/>
          </p:nvPr>
        </p:nvSpPr>
        <p:spPr/>
        <p:txBody>
          <a:bodyPr/>
          <a:lstStyle/>
          <a:p>
            <a:fld id="{1C48936C-1FCA-4053-B73F-10F8CBC689D7}" type="slidenum">
              <a:rPr lang="en-US" smtClean="0"/>
              <a:t>5</a:t>
            </a:fld>
            <a:endParaRPr lang="en-US"/>
          </a:p>
        </p:txBody>
      </p:sp>
    </p:spTree>
    <p:extLst>
      <p:ext uri="{BB962C8B-B14F-4D97-AF65-F5344CB8AC3E}">
        <p14:creationId xmlns:p14="http://schemas.microsoft.com/office/powerpoint/2010/main" val="15353932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460" t="21728" r="2024" b="2292"/>
          <a:stretch/>
        </p:blipFill>
        <p:spPr>
          <a:xfrm>
            <a:off x="2504661" y="1820844"/>
            <a:ext cx="7182678" cy="4289681"/>
          </a:xfrm>
          <a:prstGeom prst="rect">
            <a:avLst/>
          </a:prstGeom>
          <a:ln>
            <a:solidFill>
              <a:schemeClr val="bg1"/>
            </a:solidFill>
          </a:ln>
        </p:spPr>
      </p:pic>
      <p:sp>
        <p:nvSpPr>
          <p:cNvPr id="9" name="TextBox 8"/>
          <p:cNvSpPr txBox="1"/>
          <p:nvPr/>
        </p:nvSpPr>
        <p:spPr>
          <a:xfrm>
            <a:off x="3008244" y="5910470"/>
            <a:ext cx="6175512" cy="400110"/>
          </a:xfrm>
          <a:prstGeom prst="rect">
            <a:avLst/>
          </a:prstGeom>
          <a:noFill/>
        </p:spPr>
        <p:txBody>
          <a:bodyPr wrap="square" rtlCol="0">
            <a:spAutoFit/>
          </a:bodyPr>
          <a:lstStyle/>
          <a:p>
            <a:r>
              <a:rPr lang="en-US" sz="2000" dirty="0" smtClean="0">
                <a:latin typeface="+mj-lt"/>
              </a:rPr>
              <a:t>Fig. 1. Working principle of Internet of Things (</a:t>
            </a:r>
            <a:r>
              <a:rPr lang="en-US" sz="2000" dirty="0" err="1" smtClean="0">
                <a:latin typeface="+mj-lt"/>
              </a:rPr>
              <a:t>IoT</a:t>
            </a:r>
            <a:r>
              <a:rPr lang="en-US" sz="2000" dirty="0" smtClean="0">
                <a:latin typeface="+mj-lt"/>
              </a:rPr>
              <a:t>)</a:t>
            </a:r>
            <a:endParaRPr lang="en-US" sz="2000" dirty="0">
              <a:latin typeface="+mj-lt"/>
            </a:endParaRPr>
          </a:p>
        </p:txBody>
      </p:sp>
      <p:pic>
        <p:nvPicPr>
          <p:cNvPr id="10" name="Picture 9"/>
          <p:cNvPicPr>
            <a:picLocks noChangeAspect="1"/>
          </p:cNvPicPr>
          <p:nvPr/>
        </p:nvPicPr>
        <p:blipFill>
          <a:blip r:embed="rId3"/>
          <a:stretch>
            <a:fillRect/>
          </a:stretch>
        </p:blipFill>
        <p:spPr>
          <a:xfrm>
            <a:off x="610842" y="1416031"/>
            <a:ext cx="4476750" cy="809625"/>
          </a:xfrm>
          <a:prstGeom prst="rect">
            <a:avLst/>
          </a:prstGeom>
        </p:spPr>
      </p:pic>
      <p:sp>
        <p:nvSpPr>
          <p:cNvPr id="2" name="Slide Number Placeholder 1"/>
          <p:cNvSpPr>
            <a:spLocks noGrp="1"/>
          </p:cNvSpPr>
          <p:nvPr>
            <p:ph type="sldNum" sz="quarter" idx="12"/>
          </p:nvPr>
        </p:nvSpPr>
        <p:spPr/>
        <p:txBody>
          <a:bodyPr/>
          <a:lstStyle/>
          <a:p>
            <a:fld id="{1C48936C-1FCA-4053-B73F-10F8CBC689D7}" type="slidenum">
              <a:rPr lang="en-US" smtClean="0"/>
              <a:t>6</a:t>
            </a:fld>
            <a:endParaRPr lang="en-US"/>
          </a:p>
        </p:txBody>
      </p:sp>
      <p:sp>
        <p:nvSpPr>
          <p:cNvPr id="11" name="Rounded Rectangle 10"/>
          <p:cNvSpPr/>
          <p:nvPr/>
        </p:nvSpPr>
        <p:spPr>
          <a:xfrm>
            <a:off x="3896139" y="562945"/>
            <a:ext cx="4399722" cy="703662"/>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Title 1"/>
          <p:cNvSpPr txBox="1">
            <a:spLocks/>
          </p:cNvSpPr>
          <p:nvPr/>
        </p:nvSpPr>
        <p:spPr>
          <a:xfrm>
            <a:off x="3213805" y="655710"/>
            <a:ext cx="5764389" cy="610897"/>
          </a:xfrm>
          <a:prstGeom prst="rect">
            <a:avLst/>
          </a:prstGeom>
        </p:spPr>
        <p:txBody>
          <a:bodyPr vert="horz" lIns="91440" tIns="45720" rIns="91440" bIns="45720" rtlCol="0" anchor="t">
            <a:normAutofit fontScale="97500" lnSpcReduction="10000"/>
          </a:bodyPr>
          <a:lstStyle>
            <a:lvl1pPr algn="l" defTabSz="914400" rtl="0" eaLnBrk="1" latinLnBrk="0" hangingPunct="1">
              <a:lnSpc>
                <a:spcPct val="90000"/>
              </a:lnSpc>
              <a:spcBef>
                <a:spcPct val="0"/>
              </a:spcBef>
              <a:buNone/>
              <a:defRPr sz="4800" b="1" kern="1200" cap="none" baseline="0">
                <a:blipFill>
                  <a:blip r:embed="rId4">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lnSpc>
                <a:spcPct val="100000"/>
              </a:lnSpc>
            </a:pPr>
            <a:r>
              <a:rPr lang="en-US" sz="3600" dirty="0" smtClean="0"/>
              <a:t>INTRODUCTION</a:t>
            </a:r>
            <a:endParaRPr lang="en-US" sz="3600" dirty="0"/>
          </a:p>
        </p:txBody>
      </p:sp>
    </p:spTree>
    <p:extLst>
      <p:ext uri="{BB962C8B-B14F-4D97-AF65-F5344CB8AC3E}">
        <p14:creationId xmlns:p14="http://schemas.microsoft.com/office/powerpoint/2010/main" val="32868021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4293704" y="211018"/>
            <a:ext cx="3604592" cy="707910"/>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p:cNvSpPr/>
          <p:nvPr/>
        </p:nvSpPr>
        <p:spPr>
          <a:xfrm>
            <a:off x="3684324" y="272597"/>
            <a:ext cx="4823352" cy="646331"/>
          </a:xfrm>
          <a:prstGeom prst="rect">
            <a:avLst/>
          </a:prstGeom>
        </p:spPr>
        <p:txBody>
          <a:bodyPr wrap="square">
            <a:spAutoFit/>
          </a:bodyPr>
          <a:lstStyle/>
          <a:p>
            <a:pPr algn="ctr"/>
            <a:r>
              <a:rPr lang="en-US" sz="3600" b="1" spc="300" dirty="0" smtClean="0">
                <a:latin typeface="Berlin Sans FB Demi" panose="020E0802020502020306" pitchFamily="34" charset="0"/>
              </a:rPr>
              <a:t>MOTIVATION</a:t>
            </a:r>
            <a:endParaRPr lang="en-US" sz="3600" b="1" dirty="0">
              <a:latin typeface="Berlin Sans FB Demi" panose="020E0802020502020306" pitchFamily="34" charset="0"/>
            </a:endParaRPr>
          </a:p>
        </p:txBody>
      </p:sp>
      <p:sp>
        <p:nvSpPr>
          <p:cNvPr id="5" name="Rectangle 4"/>
          <p:cNvSpPr/>
          <p:nvPr/>
        </p:nvSpPr>
        <p:spPr>
          <a:xfrm>
            <a:off x="475704" y="1116472"/>
            <a:ext cx="11475504" cy="3231462"/>
          </a:xfrm>
          <a:prstGeom prst="rect">
            <a:avLst/>
          </a:prstGeom>
        </p:spPr>
        <p:txBody>
          <a:bodyPr wrap="square">
            <a:spAutoFit/>
          </a:bodyPr>
          <a:lstStyle/>
          <a:p>
            <a:pPr algn="just">
              <a:lnSpc>
                <a:spcPts val="5000"/>
              </a:lnSpc>
              <a:buClr>
                <a:srgbClr val="C00000"/>
              </a:buClr>
            </a:pPr>
            <a:r>
              <a:rPr lang="en-US" sz="3200" dirty="0">
                <a:latin typeface="Georgia (Headings)"/>
              </a:rPr>
              <a:t>For health protection, the public needs timely information about </a:t>
            </a:r>
            <a:r>
              <a:rPr lang="en-US" sz="3200" b="1" dirty="0">
                <a:latin typeface="Georgia (Headings)"/>
              </a:rPr>
              <a:t>air quality</a:t>
            </a:r>
            <a:r>
              <a:rPr lang="en-US" sz="3200" dirty="0">
                <a:latin typeface="Georgia (Headings)"/>
              </a:rPr>
              <a:t> and other factors (e.g., weather conditions) that affect it. ... The main goal of this </a:t>
            </a:r>
            <a:r>
              <a:rPr lang="en-US" sz="3200" b="1" dirty="0">
                <a:latin typeface="Georgia (Headings)"/>
              </a:rPr>
              <a:t>project</a:t>
            </a:r>
            <a:r>
              <a:rPr lang="en-US" sz="3200" dirty="0">
                <a:latin typeface="Georgia (Headings)"/>
              </a:rPr>
              <a:t> is to </a:t>
            </a:r>
            <a:r>
              <a:rPr lang="en-US" sz="3200" b="1" dirty="0">
                <a:latin typeface="Georgia (Headings)"/>
              </a:rPr>
              <a:t>monitor</a:t>
            </a:r>
            <a:r>
              <a:rPr lang="en-US" sz="3200" dirty="0">
                <a:latin typeface="Georgia (Headings)"/>
              </a:rPr>
              <a:t> the </a:t>
            </a:r>
            <a:r>
              <a:rPr lang="en-US" sz="3200" b="1" dirty="0">
                <a:latin typeface="Georgia (Headings)"/>
              </a:rPr>
              <a:t>air pollution</a:t>
            </a:r>
            <a:r>
              <a:rPr lang="en-US" sz="3200" dirty="0">
                <a:latin typeface="Georgia (Headings)"/>
              </a:rPr>
              <a:t>, hazardous gases and increase awareness about </a:t>
            </a:r>
            <a:r>
              <a:rPr lang="en-US" sz="3200" b="1" dirty="0">
                <a:latin typeface="Georgia (Headings)"/>
              </a:rPr>
              <a:t>pollution</a:t>
            </a:r>
            <a:r>
              <a:rPr lang="en-US" sz="3200" dirty="0">
                <a:latin typeface="Georgia (Headings)"/>
              </a:rPr>
              <a:t> by using </a:t>
            </a:r>
            <a:r>
              <a:rPr lang="en-US" sz="3200" b="1" dirty="0">
                <a:latin typeface="Georgia (Headings)"/>
              </a:rPr>
              <a:t>air pollution monitoring system</a:t>
            </a:r>
            <a:r>
              <a:rPr lang="en-US" sz="3200" dirty="0">
                <a:latin typeface="Georgia (Headings)"/>
              </a:rPr>
              <a:t>.</a:t>
            </a:r>
            <a:endParaRPr lang="en-US" sz="3200" dirty="0" smtClean="0">
              <a:latin typeface="Georgia (Headings)"/>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1C48936C-1FCA-4053-B73F-10F8CBC689D7}" type="slidenum">
              <a:rPr lang="en-US" smtClean="0"/>
              <a:t>7</a:t>
            </a:fld>
            <a:endParaRPr lang="en-US" dirty="0"/>
          </a:p>
        </p:txBody>
      </p:sp>
    </p:spTree>
    <p:extLst>
      <p:ext uri="{BB962C8B-B14F-4D97-AF65-F5344CB8AC3E}">
        <p14:creationId xmlns:p14="http://schemas.microsoft.com/office/powerpoint/2010/main" val="8214531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ounded Rectangle 4"/>
          <p:cNvSpPr/>
          <p:nvPr/>
        </p:nvSpPr>
        <p:spPr>
          <a:xfrm>
            <a:off x="3458819" y="172977"/>
            <a:ext cx="5274364" cy="481932"/>
          </a:xfrm>
          <a:prstGeom prst="round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sp>
        <p:nvSpPr>
          <p:cNvPr id="6" name="Title 1"/>
          <p:cNvSpPr>
            <a:spLocks noGrp="1"/>
          </p:cNvSpPr>
          <p:nvPr>
            <p:ph type="title"/>
          </p:nvPr>
        </p:nvSpPr>
        <p:spPr>
          <a:xfrm>
            <a:off x="3313044" y="172977"/>
            <a:ext cx="5565914" cy="481932"/>
          </a:xfrm>
        </p:spPr>
        <p:txBody>
          <a:bodyPr anchor="t">
            <a:noAutofit/>
          </a:bodyPr>
          <a:lstStyle/>
          <a:p>
            <a:pPr algn="ctr">
              <a:lnSpc>
                <a:spcPct val="100000"/>
              </a:lnSpc>
            </a:pPr>
            <a:r>
              <a:rPr lang="en-US" sz="3200" dirty="0" smtClean="0"/>
              <a:t>LITERATURE REVIEW</a:t>
            </a:r>
            <a:endParaRPr lang="en-US" sz="3200" dirty="0"/>
          </a:p>
        </p:txBody>
      </p:sp>
      <p:sp>
        <p:nvSpPr>
          <p:cNvPr id="2" name="Slide Number Placeholder 1"/>
          <p:cNvSpPr>
            <a:spLocks noGrp="1"/>
          </p:cNvSpPr>
          <p:nvPr>
            <p:ph type="sldNum" sz="quarter" idx="12"/>
          </p:nvPr>
        </p:nvSpPr>
        <p:spPr>
          <a:xfrm>
            <a:off x="9147477" y="5744750"/>
            <a:ext cx="640080" cy="365125"/>
          </a:xfrm>
        </p:spPr>
        <p:txBody>
          <a:bodyPr/>
          <a:lstStyle/>
          <a:p>
            <a:fld id="{1C48936C-1FCA-4053-B73F-10F8CBC689D7}" type="slidenum">
              <a:rPr lang="en-US" smtClean="0"/>
              <a:t>8</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870756465"/>
              </p:ext>
            </p:extLst>
          </p:nvPr>
        </p:nvGraphicFramePr>
        <p:xfrm>
          <a:off x="543524" y="760926"/>
          <a:ext cx="11345900" cy="6391915"/>
        </p:xfrm>
        <a:graphic>
          <a:graphicData uri="http://schemas.openxmlformats.org/drawingml/2006/table">
            <a:tbl>
              <a:tblPr firstRow="1" firstCol="1" bandRow="1">
                <a:tableStyleId>{93296810-A885-4BE3-A3E7-6D5BEEA58F35}</a:tableStyleId>
              </a:tblPr>
              <a:tblGrid>
                <a:gridCol w="1038307"/>
                <a:gridCol w="2595770"/>
                <a:gridCol w="2896332"/>
                <a:gridCol w="2486474"/>
                <a:gridCol w="2329017"/>
              </a:tblGrid>
              <a:tr h="460652">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Factors</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Ref. No [1]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Ref. No [2]</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Ref. No [3]</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Ref. No [4]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defTabSz="914400" rtl="0" eaLnBrk="1" fontAlgn="auto" latinLnBrk="0" hangingPunct="1">
                        <a:lnSpc>
                          <a:spcPct val="107000"/>
                        </a:lnSpc>
                        <a:spcBef>
                          <a:spcPts val="0"/>
                        </a:spcBef>
                        <a:spcAft>
                          <a:spcPts val="0"/>
                        </a:spcAft>
                        <a:buClrTx/>
                        <a:buSzTx/>
                        <a:buFontTx/>
                        <a:buNone/>
                        <a:tabLst/>
                        <a:defRPr/>
                      </a:pP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8885">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Year</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2019</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(ICAEE)</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Bangladesh</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2019 </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(IJACSA)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2019</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(IEEE)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2018 (IJRTE)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3153">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Title</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Design &amp; Implementation of an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IoT</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based air pollution detection &amp; monitoring system</a:t>
                      </a: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Evaluation</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of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LoRa</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Based air pollution monitoring system</a:t>
                      </a: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IoT</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based</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Indoor air Quality Monitoring System</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IoT</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Enabled Air Pollution Monitoring &amp; Awareness Creation System</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4358">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Arthos</a:t>
                      </a: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MD.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Shahedul</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Islam</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&amp; </a:t>
                      </a:r>
                    </a:p>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Md. Kaiser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Raihan</a:t>
                      </a: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Neal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Abd</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Alfatah</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Husein</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&amp;</a:t>
                      </a:r>
                    </a:p>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Abdul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Hadi</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Abd</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Rahman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Ravi Kishore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Kodali</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K .</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Pritheka</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&amp; P .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Varuna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6710">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GSM</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3205">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MQ-04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274">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MQ-135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2646">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MQ-07</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9732">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Dust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3298">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LM-35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2723">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MQ-02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0974">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Lora</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RFM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Shleid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3998">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ESP8266</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0609">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Summary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The pollution</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level can be monitored any where using computer or mobile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Based on the practical experiments</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in the indoor outdoor environment, the system has proven its ability to detect pollution  and classify its pollution level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kern="1200" dirty="0" smtClean="0">
                          <a:effectLst/>
                          <a:latin typeface="Times New Roman" panose="02020603050405020304" pitchFamily="18" charset="0"/>
                          <a:cs typeface="Times New Roman" panose="02020603050405020304" pitchFamily="18" charset="0"/>
                        </a:rPr>
                        <a:t>Urban </a:t>
                      </a:r>
                      <a:r>
                        <a:rPr lang="en-US" sz="1400" kern="1200" dirty="0" err="1" smtClean="0">
                          <a:effectLst/>
                          <a:latin typeface="Times New Roman" panose="02020603050405020304" pitchFamily="18" charset="0"/>
                          <a:cs typeface="Times New Roman" panose="02020603050405020304" pitchFamily="18" charset="0"/>
                        </a:rPr>
                        <a:t>IoTs</a:t>
                      </a:r>
                      <a:r>
                        <a:rPr lang="en-US" sz="1400" kern="1200" dirty="0" smtClean="0">
                          <a:effectLst/>
                          <a:latin typeface="Times New Roman" panose="02020603050405020304" pitchFamily="18" charset="0"/>
                          <a:cs typeface="Times New Roman" panose="02020603050405020304" pitchFamily="18" charset="0"/>
                        </a:rPr>
                        <a:t>, in fact, are designed</a:t>
                      </a:r>
                      <a:br>
                        <a:rPr lang="en-US" sz="1400" kern="1200" dirty="0" smtClean="0">
                          <a:effectLst/>
                          <a:latin typeface="Times New Roman" panose="02020603050405020304" pitchFamily="18" charset="0"/>
                          <a:cs typeface="Times New Roman" panose="02020603050405020304" pitchFamily="18" charset="0"/>
                        </a:rPr>
                      </a:br>
                      <a:r>
                        <a:rPr lang="en-US" sz="1400" kern="1200" dirty="0" smtClean="0">
                          <a:effectLst/>
                          <a:latin typeface="Times New Roman" panose="02020603050405020304" pitchFamily="18" charset="0"/>
                          <a:cs typeface="Times New Roman" panose="02020603050405020304" pitchFamily="18" charset="0"/>
                        </a:rPr>
                        <a:t>to support the Smart City vision, which aims at exploiting the most advanced communication technologies to support added-value services for the administration of the city and for the citizens.</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Used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Arduino</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devices to </a:t>
                      </a:r>
                      <a:b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b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gather and share the information with each other and also store the information. The system supports the real-time data gathering,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939273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C48936C-1FCA-4053-B73F-10F8CBC689D7}" type="slidenum">
              <a:rPr lang="en-US" smtClean="0"/>
              <a:t>9</a:t>
            </a:fld>
            <a:endParaRPr lang="en-US"/>
          </a:p>
        </p:txBody>
      </p:sp>
      <p:sp>
        <p:nvSpPr>
          <p:cNvPr id="5" name="Slide Number Placeholder 1"/>
          <p:cNvSpPr txBox="1">
            <a:spLocks/>
          </p:cNvSpPr>
          <p:nvPr/>
        </p:nvSpPr>
        <p:spPr>
          <a:xfrm>
            <a:off x="11311128" y="6272784"/>
            <a:ext cx="640080" cy="365125"/>
          </a:xfrm>
          <a:prstGeom prst="rect">
            <a:avLst/>
          </a:prstGeom>
        </p:spPr>
        <p:txBody>
          <a:bodyPr vert="horz" lIns="91440" tIns="45720" rIns="91440" bIns="45720" rtlCol="0" anchor="ctr"/>
          <a:lstStyle>
            <a:defPPr>
              <a:defRPr lang="en-US"/>
            </a:defPPr>
            <a:lvl1pPr marL="0" algn="ctr" defTabSz="914400" rtl="0" eaLnBrk="1" latinLnBrk="0" hangingPunct="1">
              <a:defRPr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C48936C-1FCA-4053-B73F-10F8CBC689D7}" type="slidenum">
              <a:rPr lang="en-US" smtClean="0"/>
              <a:pPr/>
              <a:t>9</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140396983"/>
              </p:ext>
            </p:extLst>
          </p:nvPr>
        </p:nvGraphicFramePr>
        <p:xfrm>
          <a:off x="270456" y="344777"/>
          <a:ext cx="11345900" cy="6335100"/>
        </p:xfrm>
        <a:graphic>
          <a:graphicData uri="http://schemas.openxmlformats.org/drawingml/2006/table">
            <a:tbl>
              <a:tblPr firstRow="1" firstCol="1" bandRow="1">
                <a:tableStyleId>{93296810-A885-4BE3-A3E7-6D5BEEA58F35}</a:tableStyleId>
              </a:tblPr>
              <a:tblGrid>
                <a:gridCol w="1038307"/>
                <a:gridCol w="2595770"/>
                <a:gridCol w="2689450"/>
                <a:gridCol w="2537138"/>
                <a:gridCol w="2485235"/>
              </a:tblGrid>
              <a:tr h="460652">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Factors</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Ref. No [5]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Ref. No [6]</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Ref. No [7]</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Ref. No [8]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defTabSz="914400" rtl="0" eaLnBrk="1" fontAlgn="auto" latinLnBrk="0" hangingPunct="1">
                        <a:lnSpc>
                          <a:spcPct val="107000"/>
                        </a:lnSpc>
                        <a:spcBef>
                          <a:spcPts val="0"/>
                        </a:spcBef>
                        <a:spcAft>
                          <a:spcPts val="0"/>
                        </a:spcAft>
                        <a:buClrTx/>
                        <a:buSzTx/>
                        <a:buFontTx/>
                        <a:buNone/>
                        <a:tabLst/>
                        <a:defRPr/>
                      </a:pP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9184">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Year</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2018</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(JNCET)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2018 </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(ICIRCA)</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2018</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(ICICCS)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2018 (IJSER)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8689">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Title</a:t>
                      </a: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IoT</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based Air Pollution Monitoring System</a:t>
                      </a: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IoT</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based air pollution monitoring and control system</a:t>
                      </a: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Design &amp; Development of Air Pollution Monitoring System for smart cities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IoT</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Based Air Pollution</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Monitoring System</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5199">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Arthos</a:t>
                      </a: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Devahema</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&amp;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Abhinav</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Anand</a:t>
                      </a: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S.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Muthukumar</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&amp; W.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Sherine</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Mary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G </a:t>
                      </a:r>
                      <a:r>
                        <a:rPr lang="en-US" sz="1400" dirty="0" err="1" smtClean="0">
                          <a:effectLst/>
                          <a:latin typeface="Times New Roman" panose="02020603050405020304" pitchFamily="18" charset="0"/>
                          <a:ea typeface="Calibri" panose="020F0502020204030204" pitchFamily="34" charset="0"/>
                          <a:cs typeface="Times New Roman" panose="02020603050405020304" pitchFamily="18" charset="0"/>
                        </a:rPr>
                        <a:t>Spandana</a:t>
                      </a: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Harsh N. Shah </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&amp;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Zishan</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Khan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8716">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GSM</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0498">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MQ-04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2852">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MQ-135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7009">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MQ-06</a:t>
                      </a: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8218">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MQ-07</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572">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Dust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6495">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LM-35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7704">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Humidity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9486">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MQ-02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4835">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Lora</a:t>
                      </a:r>
                      <a:r>
                        <a:rPr lang="en-US" sz="1400" baseline="0" dirty="0" smtClean="0">
                          <a:effectLst/>
                          <a:latin typeface="Times New Roman" panose="02020603050405020304" pitchFamily="18" charset="0"/>
                          <a:ea typeface="Calibri" panose="020F0502020204030204" pitchFamily="34" charset="0"/>
                          <a:cs typeface="Times New Roman" panose="02020603050405020304" pitchFamily="18" charset="0"/>
                        </a:rPr>
                        <a:t> RFM </a:t>
                      </a:r>
                      <a:r>
                        <a:rPr lang="en-US" sz="1400" baseline="0" dirty="0" err="1" smtClean="0">
                          <a:effectLst/>
                          <a:latin typeface="Times New Roman" panose="02020603050405020304" pitchFamily="18" charset="0"/>
                          <a:ea typeface="Calibri" panose="020F0502020204030204" pitchFamily="34" charset="0"/>
                          <a:cs typeface="Times New Roman" panose="02020603050405020304" pitchFamily="18" charset="0"/>
                        </a:rPr>
                        <a:t>Shleid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1346">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ESP8266</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09816">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Summary</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cs typeface="Times New Roman" panose="02020603050405020304" pitchFamily="18" charset="0"/>
                        </a:rPr>
                        <a:t>Author proposed a system that uses microcontroller for sensing the data and ESP8266 Wi-Fi module to transmit data over internet. </a:t>
                      </a: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This system is a low cost and provides good results in controlling the air pollution especially in the urban areas.</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cs typeface="Times New Roman" panose="02020603050405020304" pitchFamily="18" charset="0"/>
                        </a:rPr>
                        <a:t>Data sent to web server via Wi-Fi and those data were displayed using a web page. </a:t>
                      </a:r>
                      <a:endParaRPr lang="en-US"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en-US" sz="1400" dirty="0" smtClean="0">
                          <a:effectLst/>
                          <a:latin typeface="Times New Roman" panose="02020603050405020304" pitchFamily="18" charset="0"/>
                          <a:cs typeface="Times New Roman" panose="02020603050405020304" pitchFamily="18" charset="0"/>
                        </a:rPr>
                        <a:t>Author compared between different existing system used for </a:t>
                      </a:r>
                      <a:r>
                        <a:rPr lang="en-US" sz="1400" dirty="0" err="1" smtClean="0">
                          <a:effectLst/>
                          <a:latin typeface="Times New Roman" panose="02020603050405020304" pitchFamily="18" charset="0"/>
                          <a:cs typeface="Times New Roman" panose="02020603050405020304" pitchFamily="18" charset="0"/>
                        </a:rPr>
                        <a:t>IoT</a:t>
                      </a:r>
                      <a:r>
                        <a:rPr lang="en-US" sz="1400" dirty="0" smtClean="0">
                          <a:effectLst/>
                          <a:latin typeface="Times New Roman" panose="02020603050405020304" pitchFamily="18" charset="0"/>
                          <a:cs typeface="Times New Roman" panose="02020603050405020304" pitchFamily="18" charset="0"/>
                        </a:rPr>
                        <a:t> and choose GSM system for </a:t>
                      </a:r>
                      <a:r>
                        <a:rPr lang="en-US" sz="1400" dirty="0" err="1" smtClean="0">
                          <a:effectLst/>
                          <a:latin typeface="Times New Roman" panose="02020603050405020304" pitchFamily="18" charset="0"/>
                          <a:cs typeface="Times New Roman" panose="02020603050405020304" pitchFamily="18" charset="0"/>
                        </a:rPr>
                        <a:t>transmision</a:t>
                      </a:r>
                      <a:r>
                        <a:rPr lang="en-US" sz="1400" dirty="0" smtClean="0">
                          <a:effectLst/>
                          <a:latin typeface="Times New Roman" panose="02020603050405020304" pitchFamily="18" charset="0"/>
                          <a:cs typeface="Times New Roman" panose="02020603050405020304" pitchFamily="18" charset="0"/>
                        </a:rPr>
                        <a:t> of data.</a:t>
                      </a:r>
                      <a:endParaRPr lang="en-US" sz="14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7618" marR="676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438998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Wood Type">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C6AE0645-98FF-411B-B0E9-59ABD78A0CCE}"/>
    </a:ext>
  </a:extLst>
</a:theme>
</file>

<file path=ppt/theme/theme2.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TM03090434[[fn=Wood Type]]</Template>
  <TotalTime>3645</TotalTime>
  <Words>1870</Words>
  <Application>Microsoft Office PowerPoint</Application>
  <PresentationFormat>Widescreen</PresentationFormat>
  <Paragraphs>493</Paragraphs>
  <Slides>28</Slides>
  <Notes>1</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28</vt:i4>
      </vt:variant>
    </vt:vector>
  </HeadingPairs>
  <TitlesOfParts>
    <vt:vector size="44" baseType="lpstr">
      <vt:lpstr>Arial</vt:lpstr>
      <vt:lpstr>Baskerville Old Face</vt:lpstr>
      <vt:lpstr>Berlin Sans FB Demi</vt:lpstr>
      <vt:lpstr>Calibri</vt:lpstr>
      <vt:lpstr>Georgia</vt:lpstr>
      <vt:lpstr>Georgia (Headings)</vt:lpstr>
      <vt:lpstr>Gill Sans MT</vt:lpstr>
      <vt:lpstr>Rockwell</vt:lpstr>
      <vt:lpstr>Symbol</vt:lpstr>
      <vt:lpstr>Times New Roman</vt:lpstr>
      <vt:lpstr>Trebuchet MS</vt:lpstr>
      <vt:lpstr>Vrinda</vt:lpstr>
      <vt:lpstr>Wingdings</vt:lpstr>
      <vt:lpstr>Wingdings 2</vt:lpstr>
      <vt:lpstr>Wood Type</vt:lpstr>
      <vt:lpstr>Dividend</vt:lpstr>
      <vt:lpstr>PowerPoint Presentation</vt:lpstr>
      <vt:lpstr>Supervisor Permission Proof</vt:lpstr>
      <vt:lpstr>PowerPoint Presentation</vt:lpstr>
      <vt:lpstr>PowerPoint Presentation</vt:lpstr>
      <vt:lpstr>INTRODUCTION</vt:lpstr>
      <vt:lpstr>PowerPoint Presentation</vt:lpstr>
      <vt:lpstr>PowerPoint Presentation</vt:lpstr>
      <vt:lpstr>LITERATURE REVIEW</vt:lpstr>
      <vt:lpstr>PowerPoint Presentation</vt:lpstr>
      <vt:lpstr>PowerPoint Presentation</vt:lpstr>
      <vt:lpstr>PowerPoint Presentation</vt:lpstr>
      <vt:lpstr>PowerPoint Presentation</vt:lpstr>
      <vt:lpstr>PowerPoint Presentation</vt:lpstr>
      <vt:lpstr>Required Components</vt:lpstr>
      <vt:lpstr>Flow chart</vt:lpstr>
      <vt:lpstr>Circuit Diagram</vt:lpstr>
      <vt:lpstr>Full setup Circuit</vt:lpstr>
      <vt:lpstr>Result </vt:lpstr>
      <vt:lpstr>PowerPoint Presentation</vt:lpstr>
      <vt:lpstr>PowerPoint Presentation</vt:lpstr>
      <vt:lpstr>PowerPoint Presentation</vt:lpstr>
      <vt:lpstr>PowerPoint Presentation</vt:lpstr>
      <vt:lpstr>PowerPoint Presentation</vt:lpstr>
      <vt:lpstr>Future Work</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MorTuzA</dc:creator>
  <cp:lastModifiedBy>Windows User</cp:lastModifiedBy>
  <cp:revision>262</cp:revision>
  <cp:lastPrinted>2021-06-08T17:01:41Z</cp:lastPrinted>
  <dcterms:created xsi:type="dcterms:W3CDTF">2017-10-23T10:24:19Z</dcterms:created>
  <dcterms:modified xsi:type="dcterms:W3CDTF">2021-11-03T18:05:37Z</dcterms:modified>
</cp:coreProperties>
</file>